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2"/>
  </p:notesMasterIdLst>
  <p:handoutMasterIdLst>
    <p:handoutMasterId r:id="rId23"/>
  </p:handoutMasterIdLst>
  <p:sldIdLst>
    <p:sldId id="257" r:id="rId2"/>
    <p:sldId id="312" r:id="rId3"/>
    <p:sldId id="356" r:id="rId4"/>
    <p:sldId id="391" r:id="rId5"/>
    <p:sldId id="392" r:id="rId6"/>
    <p:sldId id="393" r:id="rId7"/>
    <p:sldId id="357" r:id="rId8"/>
    <p:sldId id="395" r:id="rId9"/>
    <p:sldId id="358" r:id="rId10"/>
    <p:sldId id="403" r:id="rId11"/>
    <p:sldId id="400" r:id="rId12"/>
    <p:sldId id="359" r:id="rId13"/>
    <p:sldId id="360" r:id="rId14"/>
    <p:sldId id="361" r:id="rId15"/>
    <p:sldId id="398" r:id="rId16"/>
    <p:sldId id="397" r:id="rId17"/>
    <p:sldId id="399" r:id="rId18"/>
    <p:sldId id="285" r:id="rId19"/>
    <p:sldId id="402"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32" autoAdjust="0"/>
    <p:restoredTop sz="96395" autoAdjust="0"/>
  </p:normalViewPr>
  <p:slideViewPr>
    <p:cSldViewPr snapToGrid="0">
      <p:cViewPr varScale="1">
        <p:scale>
          <a:sx n="105" d="100"/>
          <a:sy n="105" d="100"/>
        </p:scale>
        <p:origin x="120" y="330"/>
      </p:cViewPr>
      <p:guideLst/>
    </p:cSldViewPr>
  </p:slideViewPr>
  <p:notesTextViewPr>
    <p:cViewPr>
      <p:scale>
        <a:sx n="75" d="100"/>
        <a:sy n="75" d="100"/>
      </p:scale>
      <p:origin x="0" y="0"/>
    </p:cViewPr>
  </p:notesTextViewPr>
  <p:sorterViewPr>
    <p:cViewPr varScale="1">
      <p:scale>
        <a:sx n="100" d="100"/>
        <a:sy n="100" d="100"/>
      </p:scale>
      <p:origin x="0" y="-2754"/>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0E62EB-40EC-478D-B836-C010AAC2A9F6}" type="datetimeFigureOut">
              <a:rPr lang="en-US" smtClean="0"/>
              <a:t>5/1/2023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AED69-B6CC-4FE1-A8ED-114B9158377D}" type="slidenum">
              <a:rPr lang="en-US" smtClean="0"/>
              <a:t>‹#›</a:t>
            </a:fld>
            <a:endParaRPr lang="en-US"/>
          </a:p>
        </p:txBody>
      </p:sp>
    </p:spTree>
    <p:extLst>
      <p:ext uri="{BB962C8B-B14F-4D97-AF65-F5344CB8AC3E}">
        <p14:creationId xmlns:p14="http://schemas.microsoft.com/office/powerpoint/2010/main" val="415214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24C5C-C227-409B-B898-1ED1DBD44DAA}"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72BD-49BF-425F-B7CF-DCC3FB2E4BFC}" type="slidenum">
              <a:rPr lang="en-US" smtClean="0"/>
              <a:t>‹#›</a:t>
            </a:fld>
            <a:endParaRPr lang="en-US"/>
          </a:p>
        </p:txBody>
      </p:sp>
    </p:spTree>
    <p:extLst>
      <p:ext uri="{BB962C8B-B14F-4D97-AF65-F5344CB8AC3E}">
        <p14:creationId xmlns:p14="http://schemas.microsoft.com/office/powerpoint/2010/main" val="1837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LIFT stands for Life Insurance as a Financial Tool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41EE86-BA97-446A-81BA-90B33C544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61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12</a:t>
            </a:fld>
            <a:endParaRPr lang="en-US"/>
          </a:p>
        </p:txBody>
      </p:sp>
    </p:spTree>
    <p:extLst>
      <p:ext uri="{BB962C8B-B14F-4D97-AF65-F5344CB8AC3E}">
        <p14:creationId xmlns:p14="http://schemas.microsoft.com/office/powerpoint/2010/main" val="80499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13</a:t>
            </a:fld>
            <a:endParaRPr lang="en-US"/>
          </a:p>
        </p:txBody>
      </p:sp>
    </p:spTree>
    <p:extLst>
      <p:ext uri="{BB962C8B-B14F-4D97-AF65-F5344CB8AC3E}">
        <p14:creationId xmlns:p14="http://schemas.microsoft.com/office/powerpoint/2010/main" val="109734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14</a:t>
            </a:fld>
            <a:endParaRPr lang="en-US"/>
          </a:p>
        </p:txBody>
      </p:sp>
    </p:spTree>
    <p:extLst>
      <p:ext uri="{BB962C8B-B14F-4D97-AF65-F5344CB8AC3E}">
        <p14:creationId xmlns:p14="http://schemas.microsoft.com/office/powerpoint/2010/main" val="145974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a tax-advantaged asset will not generate any additional income taxes on the dollars coming out of the financial tool</a:t>
            </a:r>
          </a:p>
          <a:p>
            <a:endParaRPr lang="en-US" baseline="0" dirty="0"/>
          </a:p>
          <a:p>
            <a:r>
              <a:rPr lang="en-US" baseline="0" dirty="0"/>
              <a:t>Permanent cash value life insurance can fit this description.  In addition, it may provide other benefits:</a:t>
            </a:r>
          </a:p>
          <a:p>
            <a:pPr marL="171450" indent="-171450">
              <a:buFont typeface="Arial" panose="020B0604020202020204" pitchFamily="34" charset="0"/>
              <a:buChar char="•"/>
            </a:pPr>
            <a:r>
              <a:rPr lang="en-US" baseline="0" dirty="0"/>
              <a:t>True purpose of life insurance is the death benefit.  The death benefit from this policy may provide dollars to the family if the unexpected happens</a:t>
            </a:r>
          </a:p>
          <a:p>
            <a:pPr marL="171450" indent="-171450">
              <a:buFont typeface="Arial" panose="020B0604020202020204" pitchFamily="34" charset="0"/>
              <a:buChar char="•"/>
            </a:pPr>
            <a:r>
              <a:rPr lang="en-US" baseline="0" dirty="0"/>
              <a:t>In addition, the death benefit protects his retirement number if he passes away before he retires</a:t>
            </a:r>
          </a:p>
          <a:p>
            <a:pPr marL="171450" indent="-171450">
              <a:buFont typeface="Arial" panose="020B0604020202020204" pitchFamily="34" charset="0"/>
              <a:buChar char="•"/>
            </a:pPr>
            <a:r>
              <a:rPr lang="en-US" baseline="0" dirty="0"/>
              <a:t>Income tax-free death benefit may also help pay income taxes for IRD taxes</a:t>
            </a:r>
          </a:p>
          <a:p>
            <a:pPr marL="171450" indent="-171450">
              <a:buFont typeface="Arial" panose="020B0604020202020204" pitchFamily="34" charset="0"/>
              <a:buChar char="•"/>
            </a:pPr>
            <a:r>
              <a:rPr lang="en-US" baseline="0" dirty="0"/>
              <a:t>In some states, the cash value of the life insurance may also be protected from future creditors</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15</a:t>
            </a:fld>
            <a:endParaRPr lang="en-US"/>
          </a:p>
        </p:txBody>
      </p:sp>
    </p:spTree>
    <p:extLst>
      <p:ext uri="{BB962C8B-B14F-4D97-AF65-F5344CB8AC3E}">
        <p14:creationId xmlns:p14="http://schemas.microsoft.com/office/powerpoint/2010/main" val="3406861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an illustration using Premier VUL policy.</a:t>
            </a:r>
          </a:p>
          <a:p>
            <a:endParaRPr lang="en-US" baseline="0" dirty="0"/>
          </a:p>
          <a:p>
            <a:r>
              <a:rPr lang="en-US" baseline="0" dirty="0"/>
              <a:t>Between the ages of 40 to 64, the client will pay a premium of $12,500 per year.</a:t>
            </a:r>
          </a:p>
          <a:p>
            <a:endParaRPr lang="en-US" baseline="0" dirty="0"/>
          </a:p>
          <a:p>
            <a:r>
              <a:rPr lang="en-US" baseline="0" dirty="0"/>
              <a:t>Starting in policy year 26 (age 65), the client will take distributions from the policy to assist in paying income taxes generated from the retirement income asset.</a:t>
            </a:r>
          </a:p>
          <a:p>
            <a:endParaRPr lang="en-US" baseline="0" dirty="0"/>
          </a:p>
          <a:p>
            <a:r>
              <a:rPr lang="en-US" baseline="0" dirty="0"/>
              <a:t>The distributions stop at age 99.</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16</a:t>
            </a:fld>
            <a:endParaRPr lang="en-US"/>
          </a:p>
        </p:txBody>
      </p:sp>
    </p:spTree>
    <p:extLst>
      <p:ext uri="{BB962C8B-B14F-4D97-AF65-F5344CB8AC3E}">
        <p14:creationId xmlns:p14="http://schemas.microsoft.com/office/powerpoint/2010/main" val="102572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17</a:t>
            </a:fld>
            <a:endParaRPr lang="en-US"/>
          </a:p>
        </p:txBody>
      </p:sp>
    </p:spTree>
    <p:extLst>
      <p:ext uri="{BB962C8B-B14F-4D97-AF65-F5344CB8AC3E}">
        <p14:creationId xmlns:p14="http://schemas.microsoft.com/office/powerpoint/2010/main" val="206006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Fortress Brokerage Solutions </a:t>
            </a:r>
            <a:r>
              <a:rPr lang="en-US" sz="1200" kern="1200" dirty="0">
                <a:solidFill>
                  <a:schemeClr val="tx1"/>
                </a:solidFill>
                <a:effectLst/>
                <a:latin typeface="+mn-lt"/>
                <a:ea typeface="+mn-ea"/>
                <a:cs typeface="+mn-cs"/>
              </a:rPr>
              <a:t>is proud to announce several new additions to our “Life Insurance as a Financial Tool” (LIFT) campaign. Use our LIFT microsite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calculator and illustration presentations to help you show clients how life insurance can be an ideal tool throughout life’s phases. </a:t>
            </a:r>
          </a:p>
          <a:p>
            <a:endParaRPr lang="en-US" dirty="0"/>
          </a:p>
        </p:txBody>
      </p:sp>
      <p:sp>
        <p:nvSpPr>
          <p:cNvPr id="4" name="Slide Number Placeholder 3"/>
          <p:cNvSpPr>
            <a:spLocks noGrp="1"/>
          </p:cNvSpPr>
          <p:nvPr>
            <p:ph type="sldNum" sz="quarter" idx="10"/>
          </p:nvPr>
        </p:nvSpPr>
        <p:spPr/>
        <p:txBody>
          <a:bodyPr/>
          <a:lstStyle/>
          <a:p>
            <a:fld id="{EB99F28A-1484-46D2-B1E1-56CA60CC8B40}" type="slidenum">
              <a:rPr lang="en-US" smtClean="0"/>
              <a:pPr/>
              <a:t>18</a:t>
            </a:fld>
            <a:endParaRPr lang="en-US" dirty="0"/>
          </a:p>
        </p:txBody>
      </p:sp>
    </p:spTree>
    <p:extLst>
      <p:ext uri="{BB962C8B-B14F-4D97-AF65-F5344CB8AC3E}">
        <p14:creationId xmlns:p14="http://schemas.microsoft.com/office/powerpoint/2010/main" val="369836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new </a:t>
            </a:r>
            <a:r>
              <a:rPr lang="en-US" b="1" dirty="0"/>
              <a:t>LIFT microsite </a:t>
            </a:r>
            <a:r>
              <a:rPr lang="en-US" dirty="0"/>
              <a:t>is your one-stop-shop to learn about LIFT sales strategies and view client materials</a:t>
            </a:r>
          </a:p>
          <a:p>
            <a:endParaRPr lang="en-US" dirty="0"/>
          </a:p>
          <a:p>
            <a:endParaRPr lang="en-US" dirty="0"/>
          </a:p>
          <a:p>
            <a:r>
              <a:rPr lang="en-US" dirty="0"/>
              <a:t>&lt;Note to presenter – the graphic is loaded with the microsite</a:t>
            </a:r>
            <a:r>
              <a:rPr lang="en-US" baseline="0" dirty="0"/>
              <a:t> link if you wanted to click on it and open the microsite</a:t>
            </a:r>
          </a:p>
          <a:p>
            <a:endParaRPr lang="en-US" baseline="0" dirty="0"/>
          </a:p>
          <a:p>
            <a:r>
              <a:rPr lang="en-US" baseline="0" dirty="0"/>
              <a:t>Also – encourage your audience to click the link for the financial professional guide first. It contains links to everything in the LIFT campaign&gt;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8834007-8F6A-4C44-9ABB-37E04D008B1F}" type="slidenum">
              <a:rPr lang="en-US" smtClean="0"/>
              <a:t>19</a:t>
            </a:fld>
            <a:endParaRPr lang="en-US"/>
          </a:p>
        </p:txBody>
      </p:sp>
    </p:spTree>
    <p:extLst>
      <p:ext uri="{BB962C8B-B14F-4D97-AF65-F5344CB8AC3E}">
        <p14:creationId xmlns:p14="http://schemas.microsoft.com/office/powerpoint/2010/main" val="156149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To learn how permanent, cash value life insurance can be a useful building block in helping create a secure financial future for your clients and their families, contact your Life Sales Support Team today:</a:t>
            </a:r>
            <a:endParaRPr lang="en-US" sz="1200" dirty="0">
              <a:latin typeface="+mn-lt"/>
            </a:endParaRPr>
          </a:p>
        </p:txBody>
      </p:sp>
      <p:sp>
        <p:nvSpPr>
          <p:cNvPr id="4" name="Slide Number Placeholder 3"/>
          <p:cNvSpPr>
            <a:spLocks noGrp="1"/>
          </p:cNvSpPr>
          <p:nvPr>
            <p:ph type="sldNum" sz="quarter" idx="10"/>
          </p:nvPr>
        </p:nvSpPr>
        <p:spPr/>
        <p:txBody>
          <a:bodyPr/>
          <a:lstStyle/>
          <a:p>
            <a:fld id="{D22D6C82-A838-40C5-9789-EEC7D55AA64F}" type="slidenum">
              <a:rPr lang="en-US" smtClean="0"/>
              <a:pPr/>
              <a:t>20</a:t>
            </a:fld>
            <a:endParaRPr lang="en-US"/>
          </a:p>
        </p:txBody>
      </p:sp>
    </p:spTree>
    <p:extLst>
      <p:ext uri="{BB962C8B-B14F-4D97-AF65-F5344CB8AC3E}">
        <p14:creationId xmlns:p14="http://schemas.microsoft.com/office/powerpoint/2010/main" val="236255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Whether your clients are in the accumulation, retirement or estate maximization phase of life, the right mix of financial tools can help minimize their taxes and maximize their assets. With Life Insurance as a Financial Tool (LIFT), you can illustrate why a successful financial strategy includes many tools — including permanent life insurance.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tool can solve every problem. Our comprehensive “Life Insurance as a Financial Tool” or “LIFT” campaign, positions you to show clients why they should consider a variety of tools for their retirement strategy.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of these financial tools is permanent, cash value life insurance. LIFT helps you demonstrate how life insurance is a key financial tool that can:</a:t>
            </a:r>
          </a:p>
          <a:p>
            <a:pPr marL="228600" indent="-228600">
              <a:buFont typeface="+mj-lt"/>
              <a:buAutoNum type="arabicPeriod"/>
            </a:pPr>
            <a:r>
              <a:rPr lang="en-US" sz="1200" b="0" i="0" u="none" strike="noStrike" kern="1200" baseline="0" dirty="0">
                <a:solidFill>
                  <a:schemeClr val="tx1"/>
                </a:solidFill>
                <a:latin typeface="+mn-lt"/>
                <a:ea typeface="+mn-ea"/>
                <a:cs typeface="+mn-cs"/>
              </a:rPr>
              <a:t>Help your clients protect their families and assets during their working years.</a:t>
            </a:r>
          </a:p>
          <a:p>
            <a:pPr marL="228600" indent="-228600">
              <a:buFont typeface="+mj-lt"/>
              <a:buAutoNum type="arabicPeriod"/>
            </a:pPr>
            <a:r>
              <a:rPr lang="en-US" sz="1200" b="0" i="0" u="none" strike="noStrike" kern="1200" baseline="0" dirty="0">
                <a:solidFill>
                  <a:schemeClr val="tx1"/>
                </a:solidFill>
                <a:latin typeface="+mn-lt"/>
                <a:ea typeface="+mn-ea"/>
                <a:cs typeface="+mn-cs"/>
              </a:rPr>
              <a:t>Become a source of supplemental funds during retirement that can help clients: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Fill their retirement income gap</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Decrease taxable income in retirement</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Transfer their financial legacy to their family</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73336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054B72BD-49BF-425F-B7CF-DCC3FB2E4BFC}" type="slidenum">
              <a:rPr lang="en-US" smtClean="0"/>
              <a:t>4</a:t>
            </a:fld>
            <a:endParaRPr lang="en-US"/>
          </a:p>
        </p:txBody>
      </p:sp>
    </p:spTree>
    <p:extLst>
      <p:ext uri="{BB962C8B-B14F-4D97-AF65-F5344CB8AC3E}">
        <p14:creationId xmlns:p14="http://schemas.microsoft.com/office/powerpoint/2010/main" val="141345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Take an asset inventory — review taxation</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Capital assets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Capital assets are generally property, investments, securities or other assets purchased for their growth potential. Examples of capital assets include stocks and bonds, real estate or other property, or a business.</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Capital assets are most often taxed at a capital gains rate on the difference between the original purchase price and higher sale price.</a:t>
            </a:r>
          </a:p>
          <a:p>
            <a:pPr lvl="1"/>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Retirement income assets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Retirement income assets are designed for retirement income. Examples include qualified plans, individual retirement accounts (IRAs) and annuities.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Retirement income assets are usually taxed as ordinary income.</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Tax-advantaged assets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Tax-advantaged assets have characteristics that make them key tools in your clients’ financial toolbox. Examples include life insurance, tax-advantaged municipal bonds and Roth IRAs.</a:t>
            </a:r>
            <a:endParaRPr lang="en-US"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Tax-advantaged assets are purchased with after-tax dollars, and distributions receive tax-preferential treatment.</a:t>
            </a:r>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295821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of these financial tools has three phases: accumulation, distribution and estate maximization. This is important, because the right mix of</a:t>
            </a:r>
          </a:p>
          <a:p>
            <a:r>
              <a:rPr lang="en-US" sz="1200" b="0" i="0" u="none" strike="noStrike" kern="1200" baseline="0" dirty="0">
                <a:solidFill>
                  <a:schemeClr val="tx1"/>
                </a:solidFill>
                <a:latin typeface="+mn-lt"/>
                <a:ea typeface="+mn-ea"/>
                <a:cs typeface="+mn-cs"/>
              </a:rPr>
              <a:t>financial tools can help minimize taxes, maximize your clients’ assets and offer flexibility for each phase of life.</a:t>
            </a:r>
            <a:endParaRPr lang="en-US" dirty="0"/>
          </a:p>
          <a:p>
            <a:endParaRPr lang="en-US" baseline="0" dirty="0"/>
          </a:p>
          <a:p>
            <a:r>
              <a:rPr lang="en-US" baseline="0" dirty="0"/>
              <a:t>Accumulation phase is for clients up to the age of 65 or the year they retire.  During this phase, client are accumulating assets they need for retirement.</a:t>
            </a:r>
          </a:p>
          <a:p>
            <a:endParaRPr lang="en-US" baseline="0" dirty="0"/>
          </a:p>
          <a:p>
            <a:r>
              <a:rPr lang="en-US" baseline="0" dirty="0"/>
              <a:t>Starting at age 65 or when they retire, they enter into the distribution phase where they start </a:t>
            </a:r>
            <a:r>
              <a:rPr lang="en-US" dirty="0" err="1"/>
              <a:t>decumulating</a:t>
            </a:r>
            <a:r>
              <a:rPr lang="en-US" baseline="0" dirty="0"/>
              <a:t> assets they have saved.</a:t>
            </a:r>
          </a:p>
          <a:p>
            <a:endParaRPr lang="en-US" baseline="0" dirty="0"/>
          </a:p>
          <a:p>
            <a:r>
              <a:rPr lang="en-US" baseline="0" dirty="0"/>
              <a:t>The final stage is estate maximization where the client’s financial focus moves to how to pass their wealth to the next generation.</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6</a:t>
            </a:fld>
            <a:endParaRPr lang="en-US"/>
          </a:p>
        </p:txBody>
      </p:sp>
    </p:spTree>
    <p:extLst>
      <p:ext uri="{BB962C8B-B14F-4D97-AF65-F5344CB8AC3E}">
        <p14:creationId xmlns:p14="http://schemas.microsoft.com/office/powerpoint/2010/main" val="168823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a:t>
            </a:r>
            <a:r>
              <a:rPr lang="en-US" baseline="0" dirty="0"/>
              <a:t> rates may be higher in the future.  </a:t>
            </a:r>
            <a:r>
              <a:rPr lang="en-US" dirty="0"/>
              <a:t>This strategy can be a tax hedge if income taxes increase in the</a:t>
            </a:r>
            <a:r>
              <a:rPr lang="en-US" baseline="0" dirty="0"/>
              <a:t> future.</a:t>
            </a:r>
          </a:p>
          <a:p>
            <a:endParaRPr lang="en-US" baseline="0" dirty="0"/>
          </a:p>
        </p:txBody>
      </p:sp>
      <p:sp>
        <p:nvSpPr>
          <p:cNvPr id="4" name="Slide Number Placeholder 3"/>
          <p:cNvSpPr>
            <a:spLocks noGrp="1"/>
          </p:cNvSpPr>
          <p:nvPr>
            <p:ph type="sldNum" sz="quarter" idx="10"/>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302694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Retirement income assets</a:t>
            </a:r>
          </a:p>
          <a:p>
            <a:r>
              <a:rPr lang="en-US" sz="1200" b="0" i="0" u="none" strike="noStrike" kern="1200" baseline="0" dirty="0">
                <a:solidFill>
                  <a:schemeClr val="tx1"/>
                </a:solidFill>
                <a:latin typeface="+mn-lt"/>
                <a:ea typeface="+mn-ea"/>
                <a:cs typeface="+mn-cs"/>
              </a:rPr>
              <a:t>Retirement income assets are designed for retirement income. Examples include qualified plans, individual retirement accounts (IRAs) and annuities.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Retirement income asset taxation</a:t>
            </a:r>
          </a:p>
          <a:p>
            <a:r>
              <a:rPr lang="en-US" sz="1200" b="0" i="0" u="none" strike="noStrike" kern="1200" baseline="0" dirty="0">
                <a:solidFill>
                  <a:schemeClr val="tx1"/>
                </a:solidFill>
                <a:latin typeface="+mn-lt"/>
                <a:ea typeface="+mn-ea"/>
                <a:cs typeface="+mn-cs"/>
              </a:rPr>
              <a:t>Retirement income assets are usually taxed as ordinary income.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net investment income tax revenue is tied to health care law passed during the Obama Administration.</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330933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a:t>
            </a:r>
            <a:r>
              <a:rPr lang="en-US" baseline="0" dirty="0"/>
              <a:t> clients options?</a:t>
            </a:r>
          </a:p>
          <a:p>
            <a:endParaRPr lang="en-US" baseline="0" dirty="0"/>
          </a:p>
          <a:p>
            <a:r>
              <a:rPr lang="en-US" dirty="0"/>
              <a:t>Retirement income</a:t>
            </a:r>
            <a:r>
              <a:rPr lang="en-US" baseline="0" dirty="0"/>
              <a:t> assets are going to be taxed at ordinary income tax rates.</a:t>
            </a:r>
            <a:endParaRPr lang="en-US" dirty="0"/>
          </a:p>
          <a:p>
            <a:endParaRPr lang="en-US" dirty="0"/>
          </a:p>
          <a:p>
            <a:r>
              <a:rPr lang="en-US" dirty="0"/>
              <a:t>Capital assets</a:t>
            </a:r>
            <a:r>
              <a:rPr lang="en-US" baseline="0" dirty="0"/>
              <a:t> may be an option to pre-pay your client’s retirement taxes. But they are subject to income tax (possibly capital gains tax rate for long term assets) and sequence of return risk.  </a:t>
            </a:r>
          </a:p>
          <a:p>
            <a:endParaRPr lang="en-US" baseline="0" dirty="0"/>
          </a:p>
          <a:p>
            <a:r>
              <a:rPr lang="en-US" sz="1200" b="0" i="0" u="none" strike="noStrike" kern="1200" baseline="0" dirty="0">
                <a:solidFill>
                  <a:schemeClr val="tx1"/>
                </a:solidFill>
                <a:latin typeface="+mn-lt"/>
                <a:ea typeface="+mn-ea"/>
                <a:cs typeface="+mn-cs"/>
              </a:rPr>
              <a:t>What is sequence of returns risk?</a:t>
            </a:r>
          </a:p>
          <a:p>
            <a:r>
              <a:rPr lang="en-US" sz="1200" b="0" i="0" u="none" strike="noStrike" kern="1200" baseline="0" dirty="0">
                <a:solidFill>
                  <a:schemeClr val="tx1"/>
                </a:solidFill>
                <a:latin typeface="+mn-lt"/>
                <a:ea typeface="+mn-ea"/>
                <a:cs typeface="+mn-cs"/>
              </a:rPr>
              <a:t>Sequence of returns is the order of your client’s investment returns. It can become a risk when your clients reach retirement and begin making withdrawals. If they received strong returns during your early working years, they may not have any problems. But poor returns and withdrawals early in retirement can do lasting damage to your client’s portfolio.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tax-advantaged assets may also be an option.  The two options this presentation will review is Roth IRA (Roth conversions) and cash value life insurance.</a:t>
            </a:r>
            <a:endParaRPr lang="en-US" b="0" dirty="0"/>
          </a:p>
        </p:txBody>
      </p:sp>
      <p:sp>
        <p:nvSpPr>
          <p:cNvPr id="4" name="Slide Number Placeholder 3"/>
          <p:cNvSpPr>
            <a:spLocks noGrp="1"/>
          </p:cNvSpPr>
          <p:nvPr>
            <p:ph type="sldNum" sz="quarter" idx="10"/>
          </p:nvPr>
        </p:nvSpPr>
        <p:spPr/>
        <p:txBody>
          <a:bodyPr/>
          <a:lstStyle/>
          <a:p>
            <a:fld id="{054B72BD-49BF-425F-B7CF-DCC3FB2E4BFC}" type="slidenum">
              <a:rPr lang="en-US" smtClean="0"/>
              <a:t>9</a:t>
            </a:fld>
            <a:endParaRPr lang="en-US"/>
          </a:p>
        </p:txBody>
      </p:sp>
    </p:spTree>
    <p:extLst>
      <p:ext uri="{BB962C8B-B14F-4D97-AF65-F5344CB8AC3E}">
        <p14:creationId xmlns:p14="http://schemas.microsoft.com/office/powerpoint/2010/main" val="220105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Tax-advantaged assets</a:t>
            </a:r>
          </a:p>
          <a:p>
            <a:r>
              <a:rPr lang="en-US" sz="1200" b="0" i="0" u="none" strike="noStrike" kern="1200" baseline="0" dirty="0">
                <a:solidFill>
                  <a:schemeClr val="tx1"/>
                </a:solidFill>
                <a:latin typeface="+mn-lt"/>
                <a:ea typeface="+mn-ea"/>
                <a:cs typeface="+mn-cs"/>
              </a:rPr>
              <a:t>Tax-advantaged assets have characteristics that make them key tools in your clients’ financial toolbox. Examples include life insurance, tax-advantaged municipal bonds and Roth IRAs.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Tax-advantaged asset taxation</a:t>
            </a:r>
          </a:p>
          <a:p>
            <a:r>
              <a:rPr lang="en-US" sz="1200" b="0" i="0" u="none" strike="noStrike" kern="1200" baseline="0" dirty="0">
                <a:solidFill>
                  <a:schemeClr val="tx1"/>
                </a:solidFill>
                <a:latin typeface="+mn-lt"/>
                <a:ea typeface="+mn-ea"/>
                <a:cs typeface="+mn-cs"/>
              </a:rPr>
              <a:t>Tax-advantaged assets are purchased with after-tax dollars, and distributions receive tax-preferential treatment.</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10</a:t>
            </a:fld>
            <a:endParaRPr lang="en-US"/>
          </a:p>
        </p:txBody>
      </p:sp>
    </p:spTree>
    <p:extLst>
      <p:ext uri="{BB962C8B-B14F-4D97-AF65-F5344CB8AC3E}">
        <p14:creationId xmlns:p14="http://schemas.microsoft.com/office/powerpoint/2010/main" val="371809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99616"/>
            <a:ext cx="601375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1" y="2560320"/>
            <a:ext cx="5087387" cy="576072"/>
          </a:xfrm>
        </p:spPr>
        <p:txBody>
          <a:bodyPr>
            <a:noAutofit/>
          </a:bodyPr>
          <a:lstStyle>
            <a:lvl1pPr marL="0" indent="0" algn="l">
              <a:lnSpc>
                <a:spcPts val="2200"/>
              </a:lnSpc>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Kicker 20pt Arial </a:t>
            </a:r>
          </a:p>
        </p:txBody>
      </p:sp>
      <p:sp>
        <p:nvSpPr>
          <p:cNvPr id="8" name="Content Placeholder 7"/>
          <p:cNvSpPr>
            <a:spLocks noGrp="1"/>
          </p:cNvSpPr>
          <p:nvPr>
            <p:ph sz="quarter" idx="10" hasCustomPrompt="1"/>
          </p:nvPr>
        </p:nvSpPr>
        <p:spPr>
          <a:xfrm>
            <a:off x="914047" y="3758184"/>
            <a:ext cx="5088204" cy="219456"/>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14049" y="3986784"/>
            <a:ext cx="5088203" cy="219456"/>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14049" y="4279392"/>
            <a:ext cx="5087739" cy="219456"/>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14049" y="4498848"/>
            <a:ext cx="5087739"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14049" y="4782312"/>
            <a:ext cx="5087739" cy="219456"/>
          </a:xfrm>
        </p:spPr>
        <p:txBody>
          <a:bodyPr>
            <a:noAutofit/>
          </a:bodyPr>
          <a:lstStyle>
            <a:lvl1pPr marL="0" indent="0">
              <a:lnSpc>
                <a:spcPts val="1600"/>
              </a:lnSpc>
              <a:buFontTx/>
              <a:buNone/>
              <a:defRPr sz="1400" b="1">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14049" y="5010912"/>
            <a:ext cx="5087739" cy="219456"/>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852" y="784513"/>
            <a:ext cx="5276046" cy="5276046"/>
          </a:xfrm>
          <a:prstGeom prst="rect">
            <a:avLst/>
          </a:prstGeom>
        </p:spPr>
      </p:pic>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69" y="401934"/>
            <a:ext cx="521610" cy="521610"/>
          </a:xfrm>
          <a:prstGeom prst="rect">
            <a:avLst/>
          </a:prstGeom>
        </p:spPr>
      </p:pic>
    </p:spTree>
    <p:extLst>
      <p:ext uri="{BB962C8B-B14F-4D97-AF65-F5344CB8AC3E}">
        <p14:creationId xmlns:p14="http://schemas.microsoft.com/office/powerpoint/2010/main" val="634857897"/>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
        <p:nvSpPr>
          <p:cNvPr id="5" name="Rectangle 4"/>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0020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89039999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731264" y="1920240"/>
            <a:ext cx="8814816"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690201" y="1680199"/>
            <a:ext cx="745067" cy="1548501"/>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object 4"/>
          <p:cNvSpPr txBox="1"/>
          <p:nvPr/>
        </p:nvSpPr>
        <p:spPr>
          <a:xfrm>
            <a:off x="10551588" y="1629400"/>
            <a:ext cx="753533" cy="1548501"/>
          </a:xfrm>
          <a:prstGeom prst="rect">
            <a:avLst/>
          </a:prstGeom>
        </p:spPr>
        <p:txBody>
          <a:bodyPr vert="horz" wrap="square" lIns="0" tIns="12700" rIns="0" bIns="0" rtlCol="0">
            <a:spAutoFit/>
          </a:bodyPr>
          <a:lstStyle/>
          <a:p>
            <a:pPr marL="12700">
              <a:lnSpc>
                <a:spcPct val="100000"/>
              </a:lnSpc>
              <a:spcBef>
                <a:spcPts val="100"/>
              </a:spcBef>
            </a:pP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718736" y="5694368"/>
            <a:ext cx="6639093" cy="365125"/>
          </a:xfrm>
        </p:spPr>
        <p:txBody>
          <a:bodyPr>
            <a:noAutofit/>
          </a:bodyPr>
          <a:lstStyle>
            <a:lvl1pPr marL="0" indent="0">
              <a:buNone/>
              <a:defRPr sz="2000" baseline="0">
                <a:solidFill>
                  <a:schemeClr val="tx2"/>
                </a:solidFill>
              </a:defRPr>
            </a:lvl1pPr>
            <a:lvl2pPr marL="233351" indent="0">
              <a:buNone/>
              <a:defRPr sz="1600"/>
            </a:lvl2pPr>
            <a:lvl3pPr marL="465115" indent="0">
              <a:buNone/>
              <a:defRPr sz="1600"/>
            </a:lvl3pPr>
            <a:lvl4pPr marL="1371532" indent="0">
              <a:buNone/>
              <a:defRPr sz="1600"/>
            </a:lvl4pPr>
            <a:lvl5pPr marL="1828709" indent="0">
              <a:buNone/>
              <a:defRPr sz="1600"/>
            </a:lvl5pPr>
          </a:lstStyle>
          <a:p>
            <a:pPr lvl="0"/>
            <a:r>
              <a:rPr lang="en-US" dirty="0"/>
              <a:t>FIRSTNAME LASTNAME</a:t>
            </a:r>
          </a:p>
        </p:txBody>
      </p:sp>
      <p:sp>
        <p:nvSpPr>
          <p:cNvPr id="7" name="Rectangle 6"/>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8"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Tree>
    <p:extLst>
      <p:ext uri="{BB962C8B-B14F-4D97-AF65-F5344CB8AC3E}">
        <p14:creationId xmlns:p14="http://schemas.microsoft.com/office/powerpoint/2010/main" val="174095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9197244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468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94120595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3677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31127"/>
            <a:ext cx="5080000" cy="3305958"/>
          </a:xfrm>
        </p:spPr>
        <p:txBody>
          <a:bodyPr>
            <a:noAutofit/>
          </a:bodyPr>
          <a:lstStyle>
            <a:lvl1pPr marL="0" indent="0">
              <a:lnSpc>
                <a:spcPts val="2200"/>
              </a:lnSpc>
              <a:buFontTx/>
              <a:buNone/>
              <a:defRPr sz="20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69895" y="3131127"/>
            <a:ext cx="5107708" cy="3305958"/>
          </a:xfrm>
        </p:spPr>
        <p:txBody>
          <a:bodyPr>
            <a:noAutofit/>
          </a:bodyPr>
          <a:lstStyle>
            <a:lvl1pPr marL="0" indent="0">
              <a:lnSpc>
                <a:spcPts val="2200"/>
              </a:lnSpc>
              <a:buFontTx/>
              <a:buNone/>
              <a:defRPr sz="20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96389860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smtClean="0"/>
              <a:t>Click icon to add chart</a:t>
            </a:r>
            <a:endParaRPr lang="en-US" dirty="0"/>
          </a:p>
        </p:txBody>
      </p:sp>
      <p:sp>
        <p:nvSpPr>
          <p:cNvPr id="6" name="object 3">
            <a:extLst>
              <a:ext uri="{FF2B5EF4-FFF2-40B4-BE49-F238E27FC236}">
                <a16:creationId xmlns:a16="http://schemas.microsoft.com/office/drawing/2014/main" id="{522244F8-DEE6-48D1-B3C1-8E193507BF2D}"/>
              </a:ext>
            </a:extLst>
          </p:cNvPr>
          <p:cNvSpPr/>
          <p:nvPr/>
        </p:nvSpPr>
        <p:spPr>
          <a:xfrm>
            <a:off x="457200" y="1295404"/>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28700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smtClean="0"/>
              <a:t>Click icon to add chart</a:t>
            </a:r>
            <a:endParaRPr lang="en-US" dirty="0"/>
          </a:p>
        </p:txBody>
      </p:sp>
      <p:sp>
        <p:nvSpPr>
          <p:cNvPr id="6" name="Content Placeholder 2"/>
          <p:cNvSpPr>
            <a:spLocks noGrp="1"/>
          </p:cNvSpPr>
          <p:nvPr>
            <p:ph idx="1" hasCustomPrompt="1"/>
          </p:nvPr>
        </p:nvSpPr>
        <p:spPr>
          <a:xfrm>
            <a:off x="914400" y="2487168"/>
            <a:ext cx="50800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2852418935"/>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90016" y="2487169"/>
            <a:ext cx="10387584" cy="941832"/>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9144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3"/>
          <p:cNvSpPr>
            <a:spLocks noGrp="1"/>
          </p:cNvSpPr>
          <p:nvPr>
            <p:ph sz="half" idx="10" hasCustomPrompt="1"/>
          </p:nvPr>
        </p:nvSpPr>
        <p:spPr>
          <a:xfrm>
            <a:off x="43688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740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9"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93736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2" y="1499616"/>
            <a:ext cx="4920343"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0" y="2560320"/>
            <a:ext cx="4920341" cy="576072"/>
          </a:xfrm>
        </p:spPr>
        <p:txBody>
          <a:bodyPr>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Kicker 20pt Arial </a:t>
            </a:r>
          </a:p>
          <a:p>
            <a:r>
              <a:rPr lang="en-US" dirty="0"/>
              <a:t/>
            </a:r>
            <a:br>
              <a:rPr lang="en-US" dirty="0"/>
            </a:br>
            <a:endParaRPr lang="en-US" dirty="0"/>
          </a:p>
        </p:txBody>
      </p:sp>
      <p:sp>
        <p:nvSpPr>
          <p:cNvPr id="8" name="Content Placeholder 7"/>
          <p:cNvSpPr>
            <a:spLocks noGrp="1"/>
          </p:cNvSpPr>
          <p:nvPr>
            <p:ph sz="quarter" idx="10" hasCustomPrompt="1"/>
          </p:nvPr>
        </p:nvSpPr>
        <p:spPr>
          <a:xfrm>
            <a:off x="922458" y="3758184"/>
            <a:ext cx="4912735" cy="228600"/>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22456" y="3986784"/>
            <a:ext cx="4912733" cy="228600"/>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22456" y="4279392"/>
            <a:ext cx="4912285"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22456" y="4498848"/>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22456" y="4782312"/>
            <a:ext cx="4912285" cy="228600"/>
          </a:xfrm>
        </p:spPr>
        <p:txBody>
          <a:bodyPr>
            <a:noAutofit/>
          </a:bodyPr>
          <a:lstStyle>
            <a:lvl1pPr marL="0" indent="0">
              <a:lnSpc>
                <a:spcPts val="1600"/>
              </a:lnSpc>
              <a:buFontTx/>
              <a:buNone/>
              <a:defRPr sz="1400" b="1" baseline="0">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22456" y="5010912"/>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56960" y="0"/>
            <a:ext cx="6035040" cy="6858000"/>
          </a:xfrm>
          <a:solidFill>
            <a:schemeClr val="bg1">
              <a:lumMod val="95000"/>
            </a:schemeClr>
          </a:solidFill>
        </p:spPr>
        <p:txBody>
          <a:bodyPr anchor="ctr">
            <a:normAutofit/>
          </a:bodyPr>
          <a:lstStyle>
            <a:lvl1pPr marL="0" indent="0">
              <a:buFontTx/>
              <a:buNone/>
              <a:defRPr sz="1200"/>
            </a:lvl1pPr>
          </a:lstStyle>
          <a:p>
            <a:r>
              <a:rPr lang="en-US" smtClean="0"/>
              <a:t>Click icon to add picture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153" y="456802"/>
            <a:ext cx="378247" cy="378247"/>
          </a:xfrm>
          <a:prstGeom prst="rect">
            <a:avLst/>
          </a:prstGeom>
        </p:spPr>
      </p:pic>
    </p:spTree>
    <p:extLst>
      <p:ext uri="{BB962C8B-B14F-4D97-AF65-F5344CB8AC3E}">
        <p14:creationId xmlns:p14="http://schemas.microsoft.com/office/powerpoint/2010/main" val="14970475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914400" y="2487173"/>
            <a:ext cx="3352800" cy="1133855"/>
          </a:xfrm>
        </p:spPr>
        <p:txBody>
          <a:bodyPr>
            <a:normAutofit/>
          </a:bodyPr>
          <a:lstStyle>
            <a:lvl1pPr marL="0" indent="0" algn="l">
              <a:lnSpc>
                <a:spcPts val="12000"/>
              </a:lnSpc>
              <a:spcBef>
                <a:spcPts val="0"/>
              </a:spcBef>
              <a:buFontTx/>
              <a:buNone/>
              <a:defRPr sz="12000" b="1" baseline="0"/>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1</a:t>
            </a:r>
          </a:p>
        </p:txBody>
      </p:sp>
      <p:sp>
        <p:nvSpPr>
          <p:cNvPr id="4" name="Content Placeholder 3"/>
          <p:cNvSpPr>
            <a:spLocks noGrp="1"/>
          </p:cNvSpPr>
          <p:nvPr>
            <p:ph sz="half" idx="2" hasCustomPrompt="1"/>
          </p:nvPr>
        </p:nvSpPr>
        <p:spPr>
          <a:xfrm>
            <a:off x="9144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2"/>
          <p:cNvSpPr>
            <a:spLocks noGrp="1"/>
          </p:cNvSpPr>
          <p:nvPr>
            <p:ph sz="half" idx="10" hasCustomPrompt="1"/>
          </p:nvPr>
        </p:nvSpPr>
        <p:spPr>
          <a:xfrm>
            <a:off x="4368800" y="2487173"/>
            <a:ext cx="3403600" cy="1133855"/>
          </a:xfrm>
        </p:spPr>
        <p:txBody>
          <a:bodyPr>
            <a:normAutofit/>
          </a:bodyPr>
          <a:lstStyle>
            <a:lvl1pPr marL="0" indent="0" algn="l">
              <a:lnSpc>
                <a:spcPts val="12000"/>
              </a:lnSpc>
              <a:spcBef>
                <a:spcPts val="0"/>
              </a:spcBef>
              <a:buFontTx/>
              <a:buNone/>
              <a:defRPr sz="12000" b="1" baseline="0">
                <a:solidFill>
                  <a:schemeClr val="accent2"/>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2</a:t>
            </a:r>
          </a:p>
        </p:txBody>
      </p:sp>
      <p:sp>
        <p:nvSpPr>
          <p:cNvPr id="7" name="Content Placeholder 2"/>
          <p:cNvSpPr>
            <a:spLocks noGrp="1"/>
          </p:cNvSpPr>
          <p:nvPr>
            <p:ph sz="half" idx="11" hasCustomPrompt="1"/>
          </p:nvPr>
        </p:nvSpPr>
        <p:spPr>
          <a:xfrm>
            <a:off x="7874000" y="2487173"/>
            <a:ext cx="34036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3</a:t>
            </a:r>
          </a:p>
        </p:txBody>
      </p:sp>
      <p:sp>
        <p:nvSpPr>
          <p:cNvPr id="9" name="Content Placeholder 3"/>
          <p:cNvSpPr>
            <a:spLocks noGrp="1"/>
          </p:cNvSpPr>
          <p:nvPr>
            <p:ph sz="half" idx="12" hasCustomPrompt="1"/>
          </p:nvPr>
        </p:nvSpPr>
        <p:spPr>
          <a:xfrm>
            <a:off x="43688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74000" y="3730757"/>
            <a:ext cx="34036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66103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914400" y="2487172"/>
            <a:ext cx="5080000" cy="4142231"/>
          </a:xfrm>
        </p:spPr>
        <p:txBody>
          <a:bodyPr>
            <a:noAutofit/>
          </a:bodyPr>
          <a:lstStyle>
            <a:lvl1pPr marL="0" indent="0">
              <a:lnSpc>
                <a:spcPts val="2200"/>
              </a:lnSpc>
              <a:buFontTx/>
              <a:buNone/>
              <a:defRPr sz="20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smtClean="0"/>
              <a:t>Click icon to add picture</a:t>
            </a:r>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92792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smtClean="0"/>
              <a:t>Click icon to add picture</a:t>
            </a:r>
            <a:endParaRPr lang="en-US"/>
          </a:p>
        </p:txBody>
      </p:sp>
      <p:sp>
        <p:nvSpPr>
          <p:cNvPr id="8" name="Content Placeholder 2"/>
          <p:cNvSpPr>
            <a:spLocks noGrp="1"/>
          </p:cNvSpPr>
          <p:nvPr>
            <p:ph idx="1" hasCustomPrompt="1"/>
          </p:nvPr>
        </p:nvSpPr>
        <p:spPr>
          <a:xfrm>
            <a:off x="914400" y="2487168"/>
            <a:ext cx="5080000" cy="410413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44433345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218767" y="1408176"/>
            <a:ext cx="5588000" cy="1942416"/>
          </a:xfrm>
          <a:solidFill>
            <a:schemeClr val="accent1"/>
          </a:solidFill>
        </p:spPr>
        <p:txBody>
          <a:bodyPr anchor="ctr">
            <a:normAutofit/>
          </a:bodyPr>
          <a:lstStyle>
            <a:lvl1pPr marL="0" indent="0">
              <a:buFontTx/>
              <a:buNone/>
              <a:defRPr sz="12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6218767"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6218767" y="4574208"/>
            <a:ext cx="2997200" cy="2017092"/>
          </a:xfrm>
          <a:solidFill>
            <a:srgbClr val="BD8E2D"/>
          </a:solidFill>
        </p:spPr>
        <p:txBody>
          <a:bodyPr anchor="ctr">
            <a:normAutofit/>
          </a:bodyPr>
          <a:lstStyle>
            <a:lvl1pPr marL="0" indent="0">
              <a:buFontTx/>
              <a:buNone/>
              <a:defRPr sz="1200"/>
            </a:lvl1pPr>
          </a:lstStyle>
          <a:p>
            <a:r>
              <a:rPr lang="en-US" smtClean="0"/>
              <a:t>Click icon to add picture</a:t>
            </a:r>
            <a:endParaRPr lang="en-US"/>
          </a:p>
        </p:txBody>
      </p:sp>
      <p:sp>
        <p:nvSpPr>
          <p:cNvPr id="16" name="Picture Placeholder 15"/>
          <p:cNvSpPr>
            <a:spLocks noGrp="1"/>
          </p:cNvSpPr>
          <p:nvPr>
            <p:ph type="pic" sz="quarter" idx="13"/>
          </p:nvPr>
        </p:nvSpPr>
        <p:spPr>
          <a:xfrm>
            <a:off x="9317570" y="3429000"/>
            <a:ext cx="2489199" cy="3162300"/>
          </a:xfrm>
          <a:solidFill>
            <a:schemeClr val="bg2"/>
          </a:solidFill>
        </p:spPr>
        <p:txBody>
          <a:bodyPr anchor="ctr">
            <a:normAutofit/>
          </a:bodyPr>
          <a:lstStyle>
            <a:lvl1pPr marL="0" indent="0">
              <a:buFontTx/>
              <a:buNone/>
              <a:defRPr sz="1200"/>
            </a:lvl1pPr>
          </a:lstStyle>
          <a:p>
            <a:r>
              <a:rPr lang="en-US" smtClean="0"/>
              <a:t>Click icon to add picture</a:t>
            </a:r>
            <a:endParaRPr lang="en-US" dirty="0"/>
          </a:p>
        </p:txBody>
      </p:sp>
      <p:sp>
        <p:nvSpPr>
          <p:cNvPr id="2" name="Title 1"/>
          <p:cNvSpPr>
            <a:spLocks noGrp="1"/>
          </p:cNvSpPr>
          <p:nvPr>
            <p:ph type="title" hasCustomPrompt="1"/>
          </p:nvPr>
        </p:nvSpPr>
        <p:spPr>
          <a:xfrm>
            <a:off x="928915" y="1408176"/>
            <a:ext cx="4368800" cy="780288"/>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928915"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588579654"/>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08176"/>
            <a:ext cx="4368800" cy="780288"/>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10" name="Picture Placeholder 9"/>
          <p:cNvSpPr>
            <a:spLocks noGrp="1"/>
          </p:cNvSpPr>
          <p:nvPr>
            <p:ph type="pic" sz="quarter" idx="10"/>
          </p:nvPr>
        </p:nvSpPr>
        <p:spPr>
          <a:xfrm>
            <a:off x="406400" y="1408176"/>
            <a:ext cx="5588000" cy="1942416"/>
          </a:xfrm>
          <a:solidFill>
            <a:schemeClr val="accent1"/>
          </a:solidFill>
        </p:spPr>
        <p:txBody>
          <a:bodyPr anchor="ctr">
            <a:normAutofit/>
          </a:bodyPr>
          <a:lstStyle>
            <a:lvl1pPr marL="0" indent="0">
              <a:buFontTx/>
              <a:buNone/>
              <a:defRPr sz="12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406400"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406400" y="4574208"/>
            <a:ext cx="2997200" cy="2017092"/>
          </a:xfrm>
          <a:solidFill>
            <a:srgbClr val="BD8E2D"/>
          </a:solidFill>
        </p:spPr>
        <p:txBody>
          <a:bodyPr anchor="ctr">
            <a:normAutofit/>
          </a:bodyPr>
          <a:lstStyle>
            <a:lvl1pPr marL="0" indent="0">
              <a:buFontTx/>
              <a:buNone/>
              <a:defRPr sz="1200"/>
            </a:lvl1pPr>
          </a:lstStyle>
          <a:p>
            <a:r>
              <a:rPr lang="en-US" smtClean="0"/>
              <a:t>Click icon to add picture</a:t>
            </a:r>
            <a:endParaRPr lang="en-US"/>
          </a:p>
        </p:txBody>
      </p:sp>
      <p:sp>
        <p:nvSpPr>
          <p:cNvPr id="16" name="Picture Placeholder 15"/>
          <p:cNvSpPr>
            <a:spLocks noGrp="1"/>
          </p:cNvSpPr>
          <p:nvPr>
            <p:ph type="pic" sz="quarter" idx="13"/>
          </p:nvPr>
        </p:nvSpPr>
        <p:spPr>
          <a:xfrm>
            <a:off x="3505203" y="3429000"/>
            <a:ext cx="2489199" cy="3162300"/>
          </a:xfrm>
          <a:solidFill>
            <a:schemeClr val="bg2"/>
          </a:solidFill>
        </p:spPr>
        <p:txBody>
          <a:bodyPr anchor="ctr">
            <a:normAutofit/>
          </a:bodyPr>
          <a:lstStyle>
            <a:lvl1pPr marL="0" indent="0">
              <a:buFontTx/>
              <a:buNone/>
              <a:defRPr sz="1200"/>
            </a:lvl1pPr>
          </a:lstStyle>
          <a:p>
            <a:r>
              <a:rPr lang="en-US" smtClean="0"/>
              <a:t>Click icon to add picture</a:t>
            </a:r>
            <a:endParaRPr lang="en-US" dirty="0"/>
          </a:p>
        </p:txBody>
      </p:sp>
      <p:sp>
        <p:nvSpPr>
          <p:cNvPr id="9"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32853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30240" cy="2514600"/>
          </a:xfrm>
        </p:spPr>
        <p:txBody>
          <a:bodyPr anchor="ctr">
            <a:normAutofit/>
          </a:bodyPr>
          <a:lstStyle>
            <a:lvl1pPr marL="0" indent="0">
              <a:buFontTx/>
              <a:buNone/>
              <a:defRPr sz="1200"/>
            </a:lvl1pPr>
          </a:lstStyle>
          <a:p>
            <a:r>
              <a:rPr lang="en-US" smtClean="0"/>
              <a:t>Click icon to add chart</a:t>
            </a:r>
            <a:endParaRPr lang="en-US"/>
          </a:p>
        </p:txBody>
      </p:sp>
      <p:sp>
        <p:nvSpPr>
          <p:cNvPr id="11" name="Chart Placeholder 4"/>
          <p:cNvSpPr>
            <a:spLocks noGrp="1"/>
          </p:cNvSpPr>
          <p:nvPr>
            <p:ph type="chart" sz="quarter" idx="11"/>
          </p:nvPr>
        </p:nvSpPr>
        <p:spPr>
          <a:xfrm>
            <a:off x="6156960" y="3913632"/>
            <a:ext cx="5730240" cy="2514600"/>
          </a:xfrm>
        </p:spPr>
        <p:txBody>
          <a:bodyPr anchor="ctr">
            <a:normAutofit/>
          </a:bodyPr>
          <a:lstStyle>
            <a:lvl1pPr marL="0" indent="0">
              <a:buFontTx/>
              <a:buNone/>
              <a:defRPr sz="1200"/>
            </a:lvl1pPr>
          </a:lstStyle>
          <a:p>
            <a:r>
              <a:rPr lang="en-US" smtClean="0"/>
              <a:t>Click icon to add chart</a:t>
            </a:r>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5424289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41600" y="2487168"/>
            <a:ext cx="3352800" cy="4104132"/>
          </a:xfrm>
        </p:spPr>
        <p:txBody>
          <a:bodyPr anchor="t" anchorCtr="0">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914354" rtl="0" eaLnBrk="1" fontAlgn="auto" latinLnBrk="0" hangingPunct="1">
              <a:lnSpc>
                <a:spcPts val="2200"/>
              </a:lnSpc>
              <a:spcBef>
                <a:spcPts val="100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914400" y="2487168"/>
            <a:ext cx="1609344" cy="1060704"/>
          </a:xfrm>
        </p:spPr>
        <p:txBody>
          <a:bodyPr anchor="ctr">
            <a:normAutofit/>
          </a:bodyPr>
          <a:lstStyle>
            <a:lvl1pPr marL="0" indent="0">
              <a:lnSpc>
                <a:spcPts val="1400"/>
              </a:lnSpc>
              <a:buFontTx/>
              <a:buNone/>
              <a:defRPr sz="1200"/>
            </a:lvl1pPr>
          </a:lstStyle>
          <a:p>
            <a:r>
              <a:rPr lang="en-US" smtClean="0"/>
              <a:t>Click icon to add picture</a:t>
            </a:r>
            <a:endParaRPr lang="en-US" dirty="0"/>
          </a:p>
        </p:txBody>
      </p:sp>
      <p:sp>
        <p:nvSpPr>
          <p:cNvPr id="9" name="Picture Placeholder 5"/>
          <p:cNvSpPr>
            <a:spLocks noGrp="1"/>
          </p:cNvSpPr>
          <p:nvPr>
            <p:ph type="pic" sz="quarter" idx="11"/>
          </p:nvPr>
        </p:nvSpPr>
        <p:spPr>
          <a:xfrm>
            <a:off x="914400" y="3907392"/>
            <a:ext cx="1609344" cy="1060704"/>
          </a:xfrm>
        </p:spPr>
        <p:txBody>
          <a:bodyPr anchor="ctr">
            <a:normAutofit/>
          </a:bodyPr>
          <a:lstStyle>
            <a:lvl1pPr marL="0" indent="0">
              <a:lnSpc>
                <a:spcPts val="1400"/>
              </a:lnSpc>
              <a:buFontTx/>
              <a:buNone/>
              <a:defRPr sz="1200"/>
            </a:lvl1pPr>
          </a:lstStyle>
          <a:p>
            <a:r>
              <a:rPr lang="en-US" smtClean="0"/>
              <a:t>Click icon to add picture</a:t>
            </a:r>
            <a:endParaRPr lang="en-US" dirty="0"/>
          </a:p>
        </p:txBody>
      </p:sp>
      <p:sp>
        <p:nvSpPr>
          <p:cNvPr id="10" name="Picture Placeholder 9"/>
          <p:cNvSpPr>
            <a:spLocks noGrp="1"/>
          </p:cNvSpPr>
          <p:nvPr>
            <p:ph type="pic" sz="quarter" idx="12"/>
          </p:nvPr>
        </p:nvSpPr>
        <p:spPr>
          <a:xfrm>
            <a:off x="6146800" y="1422400"/>
            <a:ext cx="5740400" cy="5168900"/>
          </a:xfrm>
        </p:spPr>
        <p:txBody>
          <a:bodyPr anchor="ctr">
            <a:normAutofit/>
          </a:bodyPr>
          <a:lstStyle>
            <a:lvl1pPr marL="0" indent="0">
              <a:buFontTx/>
              <a:buNone/>
              <a:defRPr sz="1200"/>
            </a:lvl1pPr>
          </a:lstStyle>
          <a:p>
            <a:r>
              <a:rPr lang="en-US" smtClean="0"/>
              <a:t>Click icon to add picture</a:t>
            </a:r>
            <a:endParaRPr lang="en-US"/>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784975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914400" y="2487474"/>
            <a:ext cx="10363200" cy="941531"/>
          </a:xfrm>
        </p:spPr>
        <p:txBody>
          <a:bodyPr numCol="1">
            <a:noAutofit/>
          </a:bodyPr>
          <a:lstStyle>
            <a:lvl1pPr marL="0" marR="0" indent="0" algn="l" defTabSz="914354" rtl="0" eaLnBrk="1" fontAlgn="auto" latinLnBrk="0" hangingPunct="1">
              <a:lnSpc>
                <a:spcPts val="2800"/>
              </a:lnSpc>
              <a:spcBef>
                <a:spcPts val="1000"/>
              </a:spcBef>
              <a:spcAft>
                <a:spcPts val="0"/>
              </a:spcAft>
              <a:buClrTx/>
              <a:buSzTx/>
              <a:buFontTx/>
              <a:buNone/>
              <a:tabLst/>
              <a:defRPr sz="24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8"/>
          <p:cNvSpPr>
            <a:spLocks noGrp="1"/>
          </p:cNvSpPr>
          <p:nvPr>
            <p:ph type="pic" sz="quarter" idx="10"/>
          </p:nvPr>
        </p:nvSpPr>
        <p:spPr>
          <a:xfrm>
            <a:off x="914400" y="3429000"/>
            <a:ext cx="2084888" cy="1066800"/>
          </a:xfrm>
        </p:spPr>
        <p:txBody>
          <a:bodyPr anchor="ctr">
            <a:normAutofit/>
          </a:bodyPr>
          <a:lstStyle>
            <a:lvl1pPr marL="0" indent="0">
              <a:lnSpc>
                <a:spcPts val="1400"/>
              </a:lnSpc>
              <a:buNone/>
              <a:defRPr sz="1200"/>
            </a:lvl1pPr>
          </a:lstStyle>
          <a:p>
            <a:r>
              <a:rPr lang="en-US" smtClean="0"/>
              <a:t>Click icon to add picture</a:t>
            </a:r>
            <a:endParaRPr lang="en-US" dirty="0"/>
          </a:p>
        </p:txBody>
      </p:sp>
      <p:sp>
        <p:nvSpPr>
          <p:cNvPr id="11" name="Picture Placeholder 10"/>
          <p:cNvSpPr>
            <a:spLocks noGrp="1"/>
          </p:cNvSpPr>
          <p:nvPr>
            <p:ph type="pic" sz="quarter" idx="11"/>
          </p:nvPr>
        </p:nvSpPr>
        <p:spPr>
          <a:xfrm>
            <a:off x="4401315" y="3429000"/>
            <a:ext cx="2094631" cy="1066800"/>
          </a:xfrm>
        </p:spPr>
        <p:txBody>
          <a:bodyPr anchor="ctr">
            <a:normAutofit/>
          </a:bodyPr>
          <a:lstStyle>
            <a:lvl1pPr marL="0" indent="0">
              <a:lnSpc>
                <a:spcPts val="1400"/>
              </a:lnSpc>
              <a:buNone/>
              <a:defRPr sz="1200"/>
            </a:lvl1pPr>
          </a:lstStyle>
          <a:p>
            <a:r>
              <a:rPr lang="en-US" smtClean="0"/>
              <a:t>Click icon to add picture</a:t>
            </a:r>
            <a:endParaRPr lang="en-US"/>
          </a:p>
        </p:txBody>
      </p:sp>
      <p:sp>
        <p:nvSpPr>
          <p:cNvPr id="13" name="Picture Placeholder 12"/>
          <p:cNvSpPr>
            <a:spLocks noGrp="1"/>
          </p:cNvSpPr>
          <p:nvPr>
            <p:ph type="pic" sz="quarter" idx="12"/>
          </p:nvPr>
        </p:nvSpPr>
        <p:spPr>
          <a:xfrm>
            <a:off x="7874003" y="3429000"/>
            <a:ext cx="2094631" cy="1066800"/>
          </a:xfrm>
        </p:spPr>
        <p:txBody>
          <a:bodyPr anchor="ctr">
            <a:normAutofit/>
          </a:bodyPr>
          <a:lstStyle>
            <a:lvl1pPr marL="0" indent="0">
              <a:lnSpc>
                <a:spcPts val="1400"/>
              </a:lnSpc>
              <a:buNone/>
              <a:defRPr sz="1200"/>
            </a:lvl1pPr>
          </a:lstStyle>
          <a:p>
            <a:r>
              <a:rPr lang="en-US" smtClean="0"/>
              <a:t>Click icon to add picture</a:t>
            </a:r>
            <a:endParaRPr lang="en-US"/>
          </a:p>
        </p:txBody>
      </p:sp>
      <p:sp>
        <p:nvSpPr>
          <p:cNvPr id="17" name="Text Placeholder 16"/>
          <p:cNvSpPr>
            <a:spLocks noGrp="1"/>
          </p:cNvSpPr>
          <p:nvPr>
            <p:ph type="body" sz="quarter" idx="13" hasCustomPrompt="1"/>
          </p:nvPr>
        </p:nvSpPr>
        <p:spPr>
          <a:xfrm>
            <a:off x="9144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4"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670144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0" y="4164018"/>
            <a:ext cx="10515600" cy="1360487"/>
          </a:xfrm>
        </p:spPr>
        <p:txBody>
          <a:bodyPr bIns="457200" anchor="b" anchorCtr="0">
            <a:noAutofit/>
          </a:bodyPr>
          <a:lstStyle>
            <a:lvl1pPr marL="690528" marR="0" indent="0" algn="just" defTabSz="457178"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latin typeface="+mj-lt"/>
                <a:cs typeface="+mj-cs"/>
              </a:defRPr>
            </a:lvl1pPr>
            <a:lvl2pPr marL="690528" marR="0" indent="0" algn="just" defTabSz="457178"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latin typeface="+mj-lt"/>
                <a:cs typeface="+mj-cs"/>
              </a:defRPr>
            </a:lvl2pPr>
            <a:lvl3pPr>
              <a:lnSpc>
                <a:spcPts val="1000"/>
              </a:lnSpc>
              <a:defRPr sz="800">
                <a:solidFill>
                  <a:schemeClr val="tx2">
                    <a:lumMod val="65000"/>
                    <a:lumOff val="35000"/>
                  </a:schemeClr>
                </a:solidFill>
              </a:defRPr>
            </a:lvl3pPr>
            <a:lvl4pPr>
              <a:lnSpc>
                <a:spcPts val="1000"/>
              </a:lnSpc>
              <a:defRPr sz="800">
                <a:solidFill>
                  <a:schemeClr val="tx2">
                    <a:lumMod val="65000"/>
                    <a:lumOff val="35000"/>
                  </a:schemeClr>
                </a:solidFill>
              </a:defRPr>
            </a:lvl4pPr>
            <a:lvl5pPr>
              <a:lnSpc>
                <a:spcPts val="1000"/>
              </a:lnSpc>
              <a:defRPr sz="800">
                <a:solidFill>
                  <a:schemeClr val="tx2">
                    <a:lumMod val="65000"/>
                    <a:lumOff val="35000"/>
                  </a:schemeClr>
                </a:solidFill>
              </a:defRPr>
            </a:lvl5pPr>
          </a:lstStyle>
          <a:p>
            <a:pPr marL="690528" marR="0" lvl="0"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ea typeface="+mn-ea"/>
              </a:rPr>
              <a:t>Edit Master text styles</a:t>
            </a:r>
          </a:p>
          <a:p>
            <a:pPr marL="690528" marR="0" lvl="1"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ea typeface="+mn-ea"/>
              </a:rPr>
              <a:t>Second level</a:t>
            </a:r>
          </a:p>
        </p:txBody>
      </p:sp>
      <p:sp>
        <p:nvSpPr>
          <p:cNvPr id="3" name="Rectangle 2"/>
          <p:cNvSpPr/>
          <p:nvPr/>
        </p:nvSpPr>
        <p:spPr>
          <a:xfrm>
            <a:off x="0" y="5524500"/>
            <a:ext cx="8788400" cy="1360487"/>
          </a:xfrm>
          <a:prstGeom prst="rect">
            <a:avLst/>
          </a:prstGeom>
        </p:spPr>
        <p:txBody>
          <a:bodyPr wrap="none" lIns="0" tIns="274320" rIns="0" bIns="0">
            <a:noAutofit/>
          </a:body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br>
            <a:r>
              <a:rPr lang="en-US" sz="800" b="1" kern="1200" baseline="0" dirty="0" smtClean="0">
                <a:solidFill>
                  <a:srgbClr val="BD8E2D"/>
                </a:solidFill>
                <a:latin typeface="+mn-lt"/>
                <a:ea typeface="+mn-ea"/>
                <a:cs typeface="Arial" panose="020B0604020202020204" pitchFamily="34" charset="0"/>
              </a:rPr>
              <a:t>www.fortressbrokerage.com</a:t>
            </a:r>
            <a:endParaRPr kumimoji="0" lang="en-US" sz="8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800" b="0" i="0" u="none" strike="noStrike" kern="1200" cap="none" spc="-11"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3542227117"/>
      </p:ext>
    </p:extLst>
  </p:cSld>
  <p:clrMapOvr>
    <a:masterClrMapping/>
  </p:clrMapOvr>
  <p:timing>
    <p:tnLst>
      <p:par>
        <p:cTn id="1" dur="indefinite" restart="never" nodeType="tmRoot"/>
      </p:par>
    </p:tn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4"/>
            <a:ext cx="7772400" cy="1404851"/>
          </a:xfrm>
        </p:spPr>
        <p:txBody>
          <a:bodyPr bIns="457200" anchor="b" anchorCtr="0">
            <a:normAutofit/>
          </a:bodyPr>
          <a:lstStyle>
            <a:lvl1pPr marL="685766" marR="0" indent="0" algn="l" defTabSz="457178" rtl="0" eaLnBrk="1" fontAlgn="auto" latinLnBrk="0" hangingPunct="1">
              <a:lnSpc>
                <a:spcPts val="900"/>
              </a:lnSpc>
              <a:spcBef>
                <a:spcPts val="0"/>
              </a:spcBef>
              <a:spcAft>
                <a:spcPts val="215"/>
              </a:spcAft>
              <a:buClrTx/>
              <a:buSzTx/>
              <a:buFontTx/>
              <a:buNone/>
              <a:tabLst/>
              <a:defRPr kumimoji="0" lang="en-US" sz="800" b="0" i="0" u="none" strike="noStrike" kern="1200" cap="none" spc="-11" normalizeH="0" baseline="0" noProof="0">
                <a:ln>
                  <a:noFill/>
                </a:ln>
                <a:solidFill>
                  <a:srgbClr val="323232"/>
                </a:solidFill>
                <a:effectLst/>
                <a:uLnTx/>
                <a:uFillTx/>
                <a:ea typeface="Times New Roman" panose="02020603050405020304" pitchFamily="18" charset="0"/>
                <a:cs typeface="HurmeGeometricSans3-Regular" panose="020B0500020000000000" pitchFamily="34" charset="0"/>
              </a:defRPr>
            </a:lvl1p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br>
            <a:r>
              <a:rPr kumimoji="0" lang="en-US" sz="800" b="1" i="0" u="none" strike="noStrike" kern="1200" cap="none" spc="0" normalizeH="0" baseline="0" noProof="0" dirty="0" smtClean="0">
                <a:ln>
                  <a:noFill/>
                </a:ln>
                <a:solidFill>
                  <a:srgbClr val="BD8E2D"/>
                </a:solidFill>
                <a:effectLst/>
                <a:uLnTx/>
                <a:uFillTx/>
                <a:latin typeface="+mn-lt"/>
                <a:ea typeface="+mn-ea"/>
                <a:cs typeface="Arial" panose="020B0604020202020204" pitchFamily="34" charset="0"/>
              </a:rPr>
              <a:t>www.fortressbrokerage.com</a:t>
            </a:r>
            <a:endParaRPr kumimoji="0" lang="en-US" sz="8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800" b="0" i="0" u="none" strike="noStrike" kern="1200" cap="none" spc="-11"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7772400" cy="1497012"/>
          </a:xfrm>
        </p:spPr>
        <p:txBody>
          <a:bodyPr bIns="457200" anchor="b" anchorCtr="0">
            <a:noAutofit/>
          </a:bodyPr>
          <a:lstStyle>
            <a:lvl1pPr marL="690528" marR="0" indent="0" algn="just" defTabSz="457178" rtl="0" eaLnBrk="1" fontAlgn="auto" latinLnBrk="0" hangingPunct="1">
              <a:lnSpc>
                <a:spcPts val="800"/>
              </a:lnSpc>
              <a:spcBef>
                <a:spcPts val="0"/>
              </a:spcBef>
              <a:spcAft>
                <a:spcPts val="215"/>
              </a:spcAft>
              <a:buClrTx/>
              <a:buSzTx/>
              <a:buFontTx/>
              <a:buNone/>
              <a:tabLst/>
              <a:defRPr>
                <a:latin typeface="+mj-lt"/>
              </a:defRPr>
            </a:lvl1pPr>
            <a:lvl2pPr marL="690528" marR="0" indent="0" algn="just" defTabSz="457178" rtl="0" eaLnBrk="1" fontAlgn="auto" latinLnBrk="0" hangingPunct="1">
              <a:lnSpc>
                <a:spcPts val="800"/>
              </a:lnSpc>
              <a:spcBef>
                <a:spcPts val="0"/>
              </a:spcBef>
              <a:spcAft>
                <a:spcPts val="215"/>
              </a:spcAft>
              <a:buClrTx/>
              <a:buSzTx/>
              <a:buFontTx/>
              <a:buNone/>
              <a:tabLst/>
              <a:defRPr>
                <a:latin typeface="+mj-lt"/>
              </a:defRPr>
            </a:lvl2pPr>
          </a:lstStyle>
          <a:p>
            <a:pPr marL="690528" marR="0" lvl="0"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rPr>
              <a:t>Edit Master text styles</a:t>
            </a:r>
          </a:p>
          <a:p>
            <a:pPr marL="690528" marR="0" lvl="1"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rPr>
              <a:t>Second level</a:t>
            </a:r>
          </a:p>
        </p:txBody>
      </p:sp>
    </p:spTree>
    <p:extLst>
      <p:ext uri="{BB962C8B-B14F-4D97-AF65-F5344CB8AC3E}">
        <p14:creationId xmlns:p14="http://schemas.microsoft.com/office/powerpoint/2010/main" val="1954928284"/>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Rectangle 3"/>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100292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621131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5227"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Tree>
    <p:extLst>
      <p:ext uri="{BB962C8B-B14F-4D97-AF65-F5344CB8AC3E}">
        <p14:creationId xmlns:p14="http://schemas.microsoft.com/office/powerpoint/2010/main" val="36108737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5030128"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6968" y="2560320"/>
            <a:ext cx="5030128"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6967" y="3758184"/>
            <a:ext cx="5030129"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6968" y="3986784"/>
            <a:ext cx="5030128"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6967" y="4279392"/>
            <a:ext cx="5029669"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6967" y="4498848"/>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6967" y="4782312"/>
            <a:ext cx="5029669"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6967" y="5010912"/>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spTree>
    <p:extLst>
      <p:ext uri="{BB962C8B-B14F-4D97-AF65-F5344CB8AC3E}">
        <p14:creationId xmlns:p14="http://schemas.microsoft.com/office/powerpoint/2010/main" val="12888683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7286788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efaul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62727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593384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50366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877591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r>
              <a:rPr lang="en-US" dirty="0"/>
              <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95929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r>
              <a:rPr lang="en-US" dirty="0"/>
              <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78048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53808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Rectangle 3"/>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088014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77830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65374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858500"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887461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905655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25492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893800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a:noAutofit/>
          </a:body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4866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
        <p:nvSpPr>
          <p:cNvPr id="5" name="Rectangle 4"/>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461520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Kicker16pt Arial </a:t>
            </a:r>
            <a:br>
              <a:rPr lang="en-US" dirty="0"/>
            </a:br>
            <a:r>
              <a:rPr lang="en-US" dirty="0"/>
              <a:t>Regular</a:t>
            </a:r>
          </a:p>
        </p:txBody>
      </p:sp>
      <p:sp>
        <p:nvSpPr>
          <p:cNvPr id="5" name="Rectangle 4"/>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80920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smtClean="0"/>
              <a:t>Click icon to add picture</a:t>
            </a:r>
            <a:endParaRPr lang="en-US" dirty="0"/>
          </a:p>
        </p:txBody>
      </p:sp>
      <p:sp>
        <p:nvSpPr>
          <p:cNvPr id="6" name="Rectangle 5"/>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473016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31177372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
        <p:nvSpPr>
          <p:cNvPr id="4" name="Rectangle 3"/>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94805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164" y="1408176"/>
            <a:ext cx="7973568"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914400" y="2487168"/>
            <a:ext cx="936345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50668" y="456798"/>
            <a:ext cx="339070" cy="339070"/>
          </a:xfrm>
          <a:prstGeom prst="rect">
            <a:avLst/>
          </a:prstGeom>
        </p:spPr>
      </p:pic>
      <p:sp>
        <p:nvSpPr>
          <p:cNvPr id="8" name="object 4"/>
          <p:cNvSpPr txBox="1"/>
          <p:nvPr/>
        </p:nvSpPr>
        <p:spPr>
          <a:xfrm>
            <a:off x="9718947" y="583575"/>
            <a:ext cx="2115820" cy="135935"/>
          </a:xfrm>
          <a:prstGeom prst="rect">
            <a:avLst/>
          </a:prstGeom>
        </p:spPr>
        <p:txBody>
          <a:bodyPr vert="horz" wrap="square" lIns="0" tIns="12700" rIns="0" bIns="0" rtlCol="0">
            <a:spAutoFit/>
          </a:bodyPr>
          <a:lstStyle/>
          <a:p>
            <a:pPr marL="12700">
              <a:lnSpc>
                <a:spcPct val="100000"/>
              </a:lnSpc>
              <a:spcBef>
                <a:spcPts val="100"/>
              </a:spcBef>
              <a:tabLst>
                <a:tab pos="1435663" algn="l"/>
              </a:tabLst>
            </a:pPr>
            <a:r>
              <a:rPr lang="en-US" sz="800" spc="15" dirty="0" smtClean="0">
                <a:solidFill>
                  <a:srgbClr val="636466"/>
                </a:solidFill>
                <a:latin typeface="Arial" panose="020B0604020202020204" pitchFamily="34" charset="0"/>
                <a:cs typeface="Arial" panose="020B0604020202020204" pitchFamily="34" charset="0"/>
              </a:rPr>
              <a:t>Fortress Brokerage Solutions</a:t>
            </a:r>
            <a:endParaRP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1955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661" r:id="rId30"/>
    <p:sldLayoutId id="2147483662" r:id="rId31"/>
    <p:sldLayoutId id="2147483663" r:id="rId32"/>
    <p:sldLayoutId id="2147483664" r:id="rId33"/>
    <p:sldLayoutId id="2147483665" r:id="rId34"/>
    <p:sldLayoutId id="2147483666" r:id="rId35"/>
    <p:sldLayoutId id="2147483667" r:id="rId36"/>
    <p:sldLayoutId id="2147483668" r:id="rId37"/>
    <p:sldLayoutId id="2147483669" r:id="rId38"/>
    <p:sldLayoutId id="2147483670" r:id="rId39"/>
    <p:sldLayoutId id="2147483673" r:id="rId40"/>
    <p:sldLayoutId id="2147483676" r:id="rId41"/>
    <p:sldLayoutId id="2147483677" r:id="rId42"/>
    <p:sldLayoutId id="2147483678" r:id="rId43"/>
    <p:sldLayoutId id="2147483679" r:id="rId44"/>
    <p:sldLayoutId id="2147483680" r:id="rId45"/>
    <p:sldLayoutId id="2147483681" r:id="rId46"/>
  </p:sldLayoutIdLst>
  <p:timing>
    <p:tnLst>
      <p:par>
        <p:cTn id="1" dur="indefinite" restart="never" nodeType="tmRoot"/>
      </p:par>
    </p:tnLst>
  </p:timing>
  <p:hf sldNum="0" hdr="0" dt="0"/>
  <p:txStyles>
    <p:titleStyle>
      <a:lvl1pPr algn="l" defTabSz="914354"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51" indent="-233351" algn="l" defTabSz="914354"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15" indent="-231764" algn="l" defTabSz="914354"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06" indent="-2158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15:clr>
            <a:srgbClr val="F26B43"/>
          </p15:clr>
        </p15:guide>
        <p15:guide id="2">
          <p15:clr>
            <a:srgbClr val="F26B43"/>
          </p15:clr>
        </p15:guide>
        <p15:guide id="3" orient="horz" pos="144">
          <p15:clr>
            <a:srgbClr val="F26B43"/>
          </p15:clr>
        </p15:guide>
        <p15:guide id="4" orient="horz" pos="240">
          <p15:clr>
            <a:srgbClr val="F26B43"/>
          </p15:clr>
        </p15:guide>
        <p15:guide id="5" orient="horz" pos="816">
          <p15:clr>
            <a:srgbClr val="F26B43"/>
          </p15:clr>
        </p15:guide>
        <p15:guide id="6" orient="horz" pos="1488">
          <p15:clr>
            <a:srgbClr val="F26B43"/>
          </p15:clr>
        </p15:guide>
        <p15:guide id="7" orient="horz" pos="2160">
          <p15:clr>
            <a:srgbClr val="F26B43"/>
          </p15:clr>
        </p15:guide>
        <p15:guide id="8" orient="horz" pos="2832">
          <p15:clr>
            <a:srgbClr val="F26B43"/>
          </p15:clr>
        </p15:guide>
        <p15:guide id="9" orient="horz" pos="3480">
          <p15:clr>
            <a:srgbClr val="F26B43"/>
          </p15:clr>
        </p15:guide>
        <p15:guide id="10" orient="horz" pos="4032">
          <p15:clr>
            <a:srgbClr val="F26B43"/>
          </p15:clr>
        </p15:guide>
        <p15:guide id="11" orient="horz" pos="4152">
          <p15:clr>
            <a:srgbClr val="F26B43"/>
          </p15:clr>
        </p15:guide>
        <p15:guide id="12" orient="horz" pos="4296">
          <p15:clr>
            <a:srgbClr val="F26B43"/>
          </p15:clr>
        </p15:guide>
        <p15:guide id="13" pos="144">
          <p15:clr>
            <a:srgbClr val="F26B43"/>
          </p15:clr>
        </p15:guide>
        <p15:guide id="14" pos="192">
          <p15:clr>
            <a:srgbClr val="F26B43"/>
          </p15:clr>
        </p15:guide>
        <p15:guide id="15" pos="432">
          <p15:clr>
            <a:srgbClr val="F26B43"/>
          </p15:clr>
        </p15:guide>
        <p15:guide id="16" pos="768">
          <p15:clr>
            <a:srgbClr val="F26B43"/>
          </p15:clr>
        </p15:guide>
        <p15:guide id="17" pos="840">
          <p15:clr>
            <a:srgbClr val="F26B43"/>
          </p15:clr>
        </p15:guide>
        <p15:guide id="18" pos="1200">
          <p15:clr>
            <a:srgbClr val="F26B43"/>
          </p15:clr>
        </p15:guide>
        <p15:guide id="19" pos="1248">
          <p15:clr>
            <a:srgbClr val="F26B43"/>
          </p15:clr>
        </p15:guide>
        <p15:guide id="20" pos="1608">
          <p15:clr>
            <a:srgbClr val="F26B43"/>
          </p15:clr>
        </p15:guide>
        <p15:guide id="21" pos="1656">
          <p15:clr>
            <a:srgbClr val="F26B43"/>
          </p15:clr>
        </p15:guide>
        <p15:guide id="22" pos="2016">
          <p15:clr>
            <a:srgbClr val="F26B43"/>
          </p15:clr>
        </p15:guide>
        <p15:guide id="23" pos="2424">
          <p15:clr>
            <a:srgbClr val="F26B43"/>
          </p15:clr>
        </p15:guide>
        <p15:guide id="24" pos="2496">
          <p15:clr>
            <a:srgbClr val="F26B43"/>
          </p15:clr>
        </p15:guide>
        <p15:guide id="25" pos="2832">
          <p15:clr>
            <a:srgbClr val="F26B43"/>
          </p15:clr>
        </p15:guide>
        <p15:guide id="26" pos="2904">
          <p15:clr>
            <a:srgbClr val="F26B43"/>
          </p15:clr>
        </p15:guide>
        <p15:guide id="27" pos="3264">
          <p15:clr>
            <a:srgbClr val="F26B43"/>
          </p15:clr>
        </p15:guide>
        <p15:guide id="28" pos="3312">
          <p15:clr>
            <a:srgbClr val="F26B43"/>
          </p15:clr>
        </p15:guide>
        <p15:guide id="29" pos="3672">
          <p15:clr>
            <a:srgbClr val="F26B43"/>
          </p15:clr>
        </p15:guide>
        <p15:guide id="30" pos="3720">
          <p15:clr>
            <a:srgbClr val="F26B43"/>
          </p15:clr>
        </p15:guide>
        <p15:guide id="31" pos="4080">
          <p15:clr>
            <a:srgbClr val="F26B43"/>
          </p15:clr>
        </p15:guide>
        <p15:guide id="32" pos="4152">
          <p15:clr>
            <a:srgbClr val="F26B43"/>
          </p15:clr>
        </p15:guide>
        <p15:guide id="33" pos="4488">
          <p15:clr>
            <a:srgbClr val="F26B43"/>
          </p15:clr>
        </p15:guide>
        <p15:guide id="34" pos="4560">
          <p15:clr>
            <a:srgbClr val="F26B43"/>
          </p15:clr>
        </p15:guide>
        <p15:guide id="35" pos="4920">
          <p15:clr>
            <a:srgbClr val="F26B43"/>
          </p15:clr>
        </p15:guide>
        <p15:guide id="36" pos="4968">
          <p15:clr>
            <a:srgbClr val="F26B43"/>
          </p15:clr>
        </p15:guide>
        <p15:guide id="37" pos="5328">
          <p15:clr>
            <a:srgbClr val="F26B43"/>
          </p15:clr>
        </p15:guide>
        <p15:guide id="38" pos="5568">
          <p15:clr>
            <a:srgbClr val="F26B43"/>
          </p15:clr>
        </p15:guide>
        <p15:guide id="39" pos="5616">
          <p15:clr>
            <a:srgbClr val="F26B43"/>
          </p15:clr>
        </p15:guide>
        <p15:guide id="40" pos="5760">
          <p15:clr>
            <a:srgbClr val="F26B43"/>
          </p15:clr>
        </p15:guide>
        <p15:guide id="41" pos="20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tressbrokerage.com/life_insurance_financial_tools.php"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https://www.securian.com/products-services/lif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LIFT</a:t>
            </a:r>
          </a:p>
        </p:txBody>
      </p:sp>
      <p:sp>
        <p:nvSpPr>
          <p:cNvPr id="3" name="Subtitle 2"/>
          <p:cNvSpPr>
            <a:spLocks noGrp="1"/>
          </p:cNvSpPr>
          <p:nvPr>
            <p:ph type="subTitle" idx="1"/>
          </p:nvPr>
        </p:nvSpPr>
        <p:spPr/>
        <p:txBody>
          <a:bodyPr/>
          <a:lstStyle/>
          <a:p>
            <a:r>
              <a:rPr lang="en-IN" dirty="0"/>
              <a:t>Pre-paying retirement </a:t>
            </a:r>
            <a:r>
              <a:rPr lang="en-IN" dirty="0" smtClean="0"/>
              <a:t>taxes</a:t>
            </a:r>
            <a:endParaRPr lang="en-IN" dirty="0"/>
          </a:p>
        </p:txBody>
      </p:sp>
      <p:sp>
        <p:nvSpPr>
          <p:cNvPr id="4" name="Content Placeholder 3"/>
          <p:cNvSpPr>
            <a:spLocks noGrp="1"/>
          </p:cNvSpPr>
          <p:nvPr>
            <p:ph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Content Placeholder 5"/>
          <p:cNvSpPr>
            <a:spLocks noGrp="1"/>
          </p:cNvSpPr>
          <p:nvPr>
            <p:ph sz="quarter" idx="12"/>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
        <p:nvSpPr>
          <p:cNvPr id="8" name="Content Placeholder 7"/>
          <p:cNvSpPr>
            <a:spLocks noGrp="1"/>
          </p:cNvSpPr>
          <p:nvPr>
            <p:ph sz="quarter" idx="14"/>
          </p:nvPr>
        </p:nvSpPr>
        <p:spPr/>
        <p:txBody>
          <a:bodyPr/>
          <a:lstStyle/>
          <a:p>
            <a:endParaRPr lang="en-US"/>
          </a:p>
        </p:txBody>
      </p:sp>
      <p:sp>
        <p:nvSpPr>
          <p:cNvPr id="9" name="Text Placeholder 8"/>
          <p:cNvSpPr>
            <a:spLocks noGrp="1"/>
          </p:cNvSpPr>
          <p:nvPr>
            <p:ph type="body" sz="quarter" idx="15"/>
          </p:nvPr>
        </p:nvSpPr>
        <p:spPr/>
        <p:txBody>
          <a:bodyPr/>
          <a:lstStyle/>
          <a:p>
            <a:endParaRPr lang="en-US"/>
          </a:p>
        </p:txBody>
      </p:sp>
      <p:sp>
        <p:nvSpPr>
          <p:cNvPr id="10" name="Content Placeholder 9"/>
          <p:cNvSpPr>
            <a:spLocks noGrp="1"/>
          </p:cNvSpPr>
          <p:nvPr>
            <p:ph sz="quarter" idx="16"/>
          </p:nvPr>
        </p:nvSpPr>
        <p:spPr/>
        <p:txBody>
          <a:bodyPr/>
          <a:lstStyle/>
          <a:p>
            <a:endParaRPr lang="en-US"/>
          </a:p>
        </p:txBody>
      </p:sp>
      <p:sp>
        <p:nvSpPr>
          <p:cNvPr id="11" name="Text Placeholder 1"/>
          <p:cNvSpPr txBox="1">
            <a:spLocks/>
          </p:cNvSpPr>
          <p:nvPr/>
        </p:nvSpPr>
        <p:spPr>
          <a:xfrm>
            <a:off x="885227" y="6126480"/>
            <a:ext cx="7144676" cy="336176"/>
          </a:xfrm>
          <a:prstGeom prst="rect">
            <a:avLst/>
          </a:prstGeom>
        </p:spPr>
        <p:txBody>
          <a:bodyPr vert="horz" lIns="0" tIns="0" rIns="0" bIns="0" rtlCol="0" anchor="t" anchorCtr="0">
            <a:norm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dirty="0"/>
              <a:t>Insurance products issued by </a:t>
            </a:r>
            <a:r>
              <a:rPr lang="en-US" sz="1100" dirty="0" smtClean="0"/>
              <a:t>Fortress Brokerage Solutions</a:t>
            </a:r>
            <a:endParaRPr lang="en-US" sz="1100" dirty="0"/>
          </a:p>
        </p:txBody>
      </p:sp>
    </p:spTree>
    <p:extLst>
      <p:ext uri="{BB962C8B-B14F-4D97-AF65-F5344CB8AC3E}">
        <p14:creationId xmlns:p14="http://schemas.microsoft.com/office/powerpoint/2010/main" val="3114001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Tax-advantaged assets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3737491"/>
              </p:ext>
            </p:extLst>
          </p:nvPr>
        </p:nvGraphicFramePr>
        <p:xfrm>
          <a:off x="914400" y="2487613"/>
          <a:ext cx="10363200" cy="2397760"/>
        </p:xfrm>
        <a:graphic>
          <a:graphicData uri="http://schemas.openxmlformats.org/drawingml/2006/table">
            <a:tbl>
              <a:tblPr firstRow="1" bandRow="1">
                <a:tableStyleId>{2D5ABB26-0587-4C30-8999-92F81FD0307C}</a:tableStyleId>
              </a:tblPr>
              <a:tblGrid>
                <a:gridCol w="3455670">
                  <a:extLst>
                    <a:ext uri="{9D8B030D-6E8A-4147-A177-3AD203B41FA5}">
                      <a16:colId xmlns:a16="http://schemas.microsoft.com/office/drawing/2014/main" val="663151699"/>
                    </a:ext>
                  </a:extLst>
                </a:gridCol>
                <a:gridCol w="6907530">
                  <a:extLst>
                    <a:ext uri="{9D8B030D-6E8A-4147-A177-3AD203B41FA5}">
                      <a16:colId xmlns:a16="http://schemas.microsoft.com/office/drawing/2014/main" val="3034657913"/>
                    </a:ext>
                  </a:extLst>
                </a:gridCol>
              </a:tblGrid>
              <a:tr h="370840">
                <a:tc>
                  <a:txBody>
                    <a:bodyPr/>
                    <a:lstStyle/>
                    <a:p>
                      <a:r>
                        <a:rPr lang="en-US" sz="1800" b="1" u="none" strike="noStrike" baseline="0" dirty="0"/>
                        <a:t>Accumulation phase</a:t>
                      </a:r>
                      <a:endParaRPr lang="en-US" b="1" dirty="0"/>
                    </a:p>
                  </a:txBody>
                  <a:tcPr>
                    <a:lnB w="12700" cap="flat" cmpd="sng" algn="ctr">
                      <a:solidFill>
                        <a:schemeClr val="tx1"/>
                      </a:solidFill>
                      <a:prstDash val="solid"/>
                      <a:round/>
                      <a:headEnd type="none" w="med" len="med"/>
                      <a:tailEnd type="none" w="med" len="med"/>
                    </a:lnB>
                  </a:tcPr>
                </a:tc>
                <a:tc>
                  <a:txBody>
                    <a:bodyPr/>
                    <a:lstStyle/>
                    <a:p>
                      <a:r>
                        <a:rPr lang="en-US" sz="1800" u="none" strike="noStrike" baseline="0" dirty="0"/>
                        <a:t>Purchased with after-tax dollars; grow tax-deferred.</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3326446"/>
                  </a:ext>
                </a:extLst>
              </a:tr>
              <a:tr h="370840">
                <a:tc>
                  <a:txBody>
                    <a:bodyPr/>
                    <a:lstStyle/>
                    <a:p>
                      <a:r>
                        <a:rPr lang="en-US" sz="1800" b="1" u="none" strike="noStrike" baseline="0" dirty="0"/>
                        <a:t>Distribution phase</a:t>
                      </a: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u="none" strike="noStrike" baseline="0" dirty="0"/>
                        <a:t>Roth IRA</a:t>
                      </a:r>
                      <a:r>
                        <a:rPr lang="en-US" sz="1800" u="none" strike="noStrike" baseline="0" dirty="0"/>
                        <a:t>: Tax-free withdrawals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539225"/>
                  </a:ext>
                </a:extLst>
              </a:tr>
              <a:tr h="370840">
                <a:tc>
                  <a:txBody>
                    <a:bodyPr/>
                    <a:lstStyle/>
                    <a:p>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u="none" strike="noStrike" baseline="0" dirty="0"/>
                        <a:t>Municipal bonds</a:t>
                      </a:r>
                      <a:r>
                        <a:rPr lang="en-US" sz="1800" u="none" strike="noStrike" baseline="0" dirty="0"/>
                        <a:t>: Generally, no taxation on sale.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7590587"/>
                  </a:ext>
                </a:extLst>
              </a:tr>
              <a:tr h="370840">
                <a:tc>
                  <a:txBody>
                    <a:bodyPr/>
                    <a:lstStyle/>
                    <a:p>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b="1" u="none" strike="noStrike" baseline="0" dirty="0"/>
                        <a:t>Permanent life insurance</a:t>
                      </a:r>
                      <a:r>
                        <a:rPr lang="en-US" sz="1800" u="none" strike="noStrike" baseline="0" dirty="0"/>
                        <a:t>: Withdrawals are tax-advantaged up to basis; taken as loans thereafter for policies that are not modified endowment contracts (MECs).</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411606"/>
                  </a:ext>
                </a:extLst>
              </a:tr>
              <a:tr h="370840">
                <a:tc>
                  <a:txBody>
                    <a:bodyPr/>
                    <a:lstStyle/>
                    <a:p>
                      <a:r>
                        <a:rPr lang="en-US" sz="1800" b="1" u="none" strike="noStrike" baseline="0" dirty="0"/>
                        <a:t>Estate maximization phase</a:t>
                      </a:r>
                      <a:endParaRPr lang="en-US" b="1" dirty="0"/>
                    </a:p>
                  </a:txBody>
                  <a:tcPr>
                    <a:lnT w="12700" cap="flat" cmpd="sng" algn="ctr">
                      <a:solidFill>
                        <a:schemeClr val="tx1"/>
                      </a:solidFill>
                      <a:prstDash val="solid"/>
                      <a:round/>
                      <a:headEnd type="none" w="med" len="med"/>
                      <a:tailEnd type="none" w="med" len="med"/>
                    </a:lnT>
                  </a:tcPr>
                </a:tc>
                <a:tc>
                  <a:txBody>
                    <a:bodyPr/>
                    <a:lstStyle/>
                    <a:p>
                      <a:r>
                        <a:rPr lang="en-US" sz="1800" u="none" strike="noStrike" baseline="0" dirty="0"/>
                        <a:t>Automatic step-up in basis.</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3106788"/>
                  </a:ext>
                </a:extLst>
              </a:tr>
            </a:tbl>
          </a:graphicData>
        </a:graphic>
      </p:graphicFrame>
    </p:spTree>
    <p:extLst>
      <p:ext uri="{BB962C8B-B14F-4D97-AF65-F5344CB8AC3E}">
        <p14:creationId xmlns:p14="http://schemas.microsoft.com/office/powerpoint/2010/main" val="2707340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336" y="1298863"/>
            <a:ext cx="11585864" cy="5316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Case study - George</a:t>
            </a:r>
          </a:p>
        </p:txBody>
      </p:sp>
      <p:sp>
        <p:nvSpPr>
          <p:cNvPr id="3" name="TextBox 2"/>
          <p:cNvSpPr txBox="1"/>
          <p:nvPr/>
        </p:nvSpPr>
        <p:spPr>
          <a:xfrm>
            <a:off x="545479" y="6542314"/>
            <a:ext cx="7488178" cy="261610"/>
          </a:xfrm>
          <a:prstGeom prst="rect">
            <a:avLst/>
          </a:prstGeom>
          <a:noFill/>
        </p:spPr>
        <p:txBody>
          <a:bodyPr wrap="square" rtlCol="0">
            <a:spAutoFit/>
          </a:bodyPr>
          <a:lstStyle/>
          <a:p>
            <a:r>
              <a:rPr lang="en-US" sz="1100" dirty="0"/>
              <a:t>This is a hypothetical example for illustrative purposes only.</a:t>
            </a:r>
          </a:p>
        </p:txBody>
      </p:sp>
    </p:spTree>
    <p:extLst>
      <p:ext uri="{BB962C8B-B14F-4D97-AF65-F5344CB8AC3E}">
        <p14:creationId xmlns:p14="http://schemas.microsoft.com/office/powerpoint/2010/main" val="1164834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 – George (at age 40)</a:t>
            </a:r>
          </a:p>
        </p:txBody>
      </p:sp>
      <p:sp>
        <p:nvSpPr>
          <p:cNvPr id="5" name="Content Placeholder 4"/>
          <p:cNvSpPr>
            <a:spLocks noGrp="1"/>
          </p:cNvSpPr>
          <p:nvPr>
            <p:ph idx="1"/>
          </p:nvPr>
        </p:nvSpPr>
        <p:spPr/>
        <p:txBody>
          <a:bodyPr/>
          <a:lstStyle/>
          <a:p>
            <a:r>
              <a:rPr lang="en-US" dirty="0"/>
              <a:t>General inputs or retirement plan information needed for analysis</a:t>
            </a:r>
          </a:p>
          <a:p>
            <a:pPr lvl="1"/>
            <a:r>
              <a:rPr lang="en-US" dirty="0"/>
              <a:t>Retiring at age 65 with 35 years of distributions</a:t>
            </a:r>
          </a:p>
          <a:p>
            <a:pPr lvl="1"/>
            <a:r>
              <a:rPr lang="en-US" dirty="0"/>
              <a:t>Starts with $150,000 in retirement income assets</a:t>
            </a:r>
          </a:p>
          <a:p>
            <a:pPr lvl="1"/>
            <a:r>
              <a:rPr lang="en-US" dirty="0"/>
              <a:t>Assumed Tax rate: 30%</a:t>
            </a:r>
          </a:p>
          <a:p>
            <a:pPr lvl="1"/>
            <a:r>
              <a:rPr lang="en-US" dirty="0"/>
              <a:t>Contributing: $19,000 annually</a:t>
            </a:r>
          </a:p>
          <a:p>
            <a:pPr lvl="1"/>
            <a:r>
              <a:rPr lang="en-US" dirty="0"/>
              <a:t>Contribution increasing by: 3% per year</a:t>
            </a:r>
          </a:p>
          <a:p>
            <a:pPr lvl="1"/>
            <a:r>
              <a:rPr lang="en-US" dirty="0"/>
              <a:t>Qualified plan growth rate: 6%</a:t>
            </a:r>
          </a:p>
          <a:p>
            <a:endParaRPr lang="en-US" dirty="0"/>
          </a:p>
        </p:txBody>
      </p:sp>
      <p:sp>
        <p:nvSpPr>
          <p:cNvPr id="6" name="TextBox 5"/>
          <p:cNvSpPr txBox="1"/>
          <p:nvPr/>
        </p:nvSpPr>
        <p:spPr>
          <a:xfrm>
            <a:off x="545479" y="6315983"/>
            <a:ext cx="7488178" cy="430887"/>
          </a:xfrm>
          <a:prstGeom prst="rect">
            <a:avLst/>
          </a:prstGeom>
          <a:noFill/>
        </p:spPr>
        <p:txBody>
          <a:bodyPr wrap="square" rtlCol="0">
            <a:spAutoFit/>
          </a:bodyPr>
          <a:lstStyle/>
          <a:p>
            <a:r>
              <a:rPr lang="en-US" sz="1100" dirty="0"/>
              <a:t>This hypothetical example is for illustrative purposes only. Not based on any particular investment. Assumes 6% annual return. Investments will fluctuate and when redeemed, may be worth more or less than originally invested.</a:t>
            </a:r>
          </a:p>
        </p:txBody>
      </p:sp>
    </p:spTree>
    <p:extLst>
      <p:ext uri="{BB962C8B-B14F-4D97-AF65-F5344CB8AC3E}">
        <p14:creationId xmlns:p14="http://schemas.microsoft.com/office/powerpoint/2010/main" val="3388682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 – George (at age 65)</a:t>
            </a:r>
          </a:p>
        </p:txBody>
      </p:sp>
      <p:sp>
        <p:nvSpPr>
          <p:cNvPr id="5" name="Content Placeholder 4"/>
          <p:cNvSpPr>
            <a:spLocks noGrp="1"/>
          </p:cNvSpPr>
          <p:nvPr>
            <p:ph idx="1"/>
          </p:nvPr>
        </p:nvSpPr>
        <p:spPr/>
        <p:txBody>
          <a:bodyPr/>
          <a:lstStyle/>
          <a:p>
            <a:r>
              <a:rPr lang="en-US" dirty="0"/>
              <a:t>Balance of $1,748,752 at the end of year in his retirement income asset</a:t>
            </a:r>
          </a:p>
          <a:p>
            <a:r>
              <a:rPr lang="en-US" dirty="0"/>
              <a:t>Year 1 distribution</a:t>
            </a:r>
          </a:p>
          <a:p>
            <a:pPr lvl="1"/>
            <a:r>
              <a:rPr lang="en-US" dirty="0"/>
              <a:t>Distribution $89,200 (2% annual increase)</a:t>
            </a:r>
          </a:p>
          <a:p>
            <a:pPr lvl="1"/>
            <a:r>
              <a:rPr lang="en-US" dirty="0"/>
              <a:t>Tax due from distribution - $26,760 (30% tax rate)</a:t>
            </a:r>
          </a:p>
        </p:txBody>
      </p:sp>
      <p:sp>
        <p:nvSpPr>
          <p:cNvPr id="8" name="TextBox 7"/>
          <p:cNvSpPr txBox="1"/>
          <p:nvPr/>
        </p:nvSpPr>
        <p:spPr>
          <a:xfrm>
            <a:off x="545479" y="6315983"/>
            <a:ext cx="7488178" cy="430887"/>
          </a:xfrm>
          <a:prstGeom prst="rect">
            <a:avLst/>
          </a:prstGeom>
          <a:noFill/>
        </p:spPr>
        <p:txBody>
          <a:bodyPr wrap="square" rtlCol="0">
            <a:spAutoFit/>
          </a:bodyPr>
          <a:lstStyle/>
          <a:p>
            <a:r>
              <a:rPr lang="en-US" sz="1100" dirty="0"/>
              <a:t>This hypothetical example is for illustrative purposes only. Not based on any particular investment. Assumes 6% annual return. Investments will fluctuate and when redeemed, may be worth more or less than originally invested.</a:t>
            </a:r>
          </a:p>
        </p:txBody>
      </p:sp>
    </p:spTree>
    <p:extLst>
      <p:ext uri="{BB962C8B-B14F-4D97-AF65-F5344CB8AC3E}">
        <p14:creationId xmlns:p14="http://schemas.microsoft.com/office/powerpoint/2010/main" val="1634922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age 99, George has: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Taken $4,459,518 in distributions from retirement income asset</a:t>
            </a:r>
          </a:p>
          <a:p>
            <a:pPr marL="342900" indent="-342900">
              <a:buFont typeface="Arial" panose="020B0604020202020204" pitchFamily="34" charset="0"/>
              <a:buChar char="•"/>
            </a:pPr>
            <a:r>
              <a:rPr lang="en-US" dirty="0"/>
              <a:t>Paid $1,337,855 in income taxes from distributions</a:t>
            </a:r>
          </a:p>
        </p:txBody>
      </p:sp>
      <p:sp>
        <p:nvSpPr>
          <p:cNvPr id="6" name="TextBox 5"/>
          <p:cNvSpPr txBox="1"/>
          <p:nvPr/>
        </p:nvSpPr>
        <p:spPr>
          <a:xfrm>
            <a:off x="545479" y="6315983"/>
            <a:ext cx="7488178" cy="430887"/>
          </a:xfrm>
          <a:prstGeom prst="rect">
            <a:avLst/>
          </a:prstGeom>
          <a:noFill/>
        </p:spPr>
        <p:txBody>
          <a:bodyPr wrap="square" rtlCol="0">
            <a:spAutoFit/>
          </a:bodyPr>
          <a:lstStyle/>
          <a:p>
            <a:r>
              <a:rPr lang="en-US" sz="1100" dirty="0"/>
              <a:t>This hypothetical example is for illustrative purposes only. Not based on any particular investment. Assumes 6% annual return. Investments will fluctuate and when redeemed, may be worth more or less than originally invested.</a:t>
            </a:r>
          </a:p>
        </p:txBody>
      </p:sp>
    </p:spTree>
    <p:extLst>
      <p:ext uri="{BB962C8B-B14F-4D97-AF65-F5344CB8AC3E}">
        <p14:creationId xmlns:p14="http://schemas.microsoft.com/office/powerpoint/2010/main" val="3456771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he pre-paid retirement tax?</a:t>
            </a:r>
          </a:p>
        </p:txBody>
      </p:sp>
      <p:sp>
        <p:nvSpPr>
          <p:cNvPr id="4" name="Content Placeholder 3"/>
          <p:cNvSpPr>
            <a:spLocks noGrp="1"/>
          </p:cNvSpPr>
          <p:nvPr>
            <p:ph idx="1"/>
          </p:nvPr>
        </p:nvSpPr>
        <p:spPr/>
        <p:txBody>
          <a:bodyPr/>
          <a:lstStyle/>
          <a:p>
            <a:r>
              <a:rPr lang="en-US" dirty="0"/>
              <a:t>Ideally, use tax-advantaged asset</a:t>
            </a:r>
          </a:p>
          <a:p>
            <a:r>
              <a:rPr lang="en-US" dirty="0"/>
              <a:t>Plus:</a:t>
            </a:r>
          </a:p>
          <a:p>
            <a:pPr lvl="1"/>
            <a:r>
              <a:rPr lang="en-US" dirty="0"/>
              <a:t>Provide death benefit for his family</a:t>
            </a:r>
          </a:p>
          <a:p>
            <a:pPr lvl="1"/>
            <a:r>
              <a:rPr lang="en-US" dirty="0"/>
              <a:t>Protects his retirement number </a:t>
            </a:r>
          </a:p>
          <a:p>
            <a:pPr lvl="1"/>
            <a:r>
              <a:rPr lang="en-US" dirty="0"/>
              <a:t>Pays retirement taxes at death – Income in Respect of a Decedent (IRD) taxes</a:t>
            </a:r>
          </a:p>
          <a:p>
            <a:pPr lvl="1"/>
            <a:r>
              <a:rPr lang="en-US" dirty="0"/>
              <a:t>Potentially asset protected</a:t>
            </a:r>
          </a:p>
        </p:txBody>
      </p:sp>
      <p:sp>
        <p:nvSpPr>
          <p:cNvPr id="6" name="TextBox 5"/>
          <p:cNvSpPr txBox="1"/>
          <p:nvPr/>
        </p:nvSpPr>
        <p:spPr>
          <a:xfrm>
            <a:off x="545479" y="6315983"/>
            <a:ext cx="7488178" cy="430887"/>
          </a:xfrm>
          <a:prstGeom prst="rect">
            <a:avLst/>
          </a:prstGeom>
          <a:noFill/>
        </p:spPr>
        <p:txBody>
          <a:bodyPr wrap="square" rtlCol="0">
            <a:spAutoFit/>
          </a:bodyPr>
          <a:lstStyle/>
          <a:p>
            <a:r>
              <a:rPr lang="en-US" sz="1100" dirty="0"/>
              <a:t>This hypothetical example is for illustrative purposes only. Not based on any particular investment. Assumes 6% annual return. Investments will fluctuate and when redeemed, may be worth more or less than originally invested.</a:t>
            </a:r>
          </a:p>
        </p:txBody>
      </p:sp>
    </p:spTree>
    <p:extLst>
      <p:ext uri="{BB962C8B-B14F-4D97-AF65-F5344CB8AC3E}">
        <p14:creationId xmlns:p14="http://schemas.microsoft.com/office/powerpoint/2010/main" val="727123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75" y="1295400"/>
            <a:ext cx="10891440" cy="1334665"/>
          </a:xfrm>
          <a:prstGeom prst="rect">
            <a:avLst/>
          </a:prstGeom>
        </p:spPr>
      </p:pic>
      <p:pic>
        <p:nvPicPr>
          <p:cNvPr id="7" name="Picture 6"/>
          <p:cNvPicPr>
            <a:picLocks noChangeAspect="1"/>
          </p:cNvPicPr>
          <p:nvPr/>
        </p:nvPicPr>
        <p:blipFill>
          <a:blip r:embed="rId4"/>
          <a:stretch>
            <a:fillRect/>
          </a:stretch>
        </p:blipFill>
        <p:spPr>
          <a:xfrm>
            <a:off x="534924" y="2721338"/>
            <a:ext cx="10694730" cy="1794181"/>
          </a:xfrm>
          <a:prstGeom prst="rect">
            <a:avLst/>
          </a:prstGeom>
        </p:spPr>
      </p:pic>
      <p:pic>
        <p:nvPicPr>
          <p:cNvPr id="8" name="Picture 7"/>
          <p:cNvPicPr>
            <a:picLocks noChangeAspect="1"/>
          </p:cNvPicPr>
          <p:nvPr/>
        </p:nvPicPr>
        <p:blipFill>
          <a:blip r:embed="rId5"/>
          <a:stretch>
            <a:fillRect/>
          </a:stretch>
        </p:blipFill>
        <p:spPr>
          <a:xfrm>
            <a:off x="545479" y="4712611"/>
            <a:ext cx="10601005" cy="1712796"/>
          </a:xfrm>
          <a:prstGeom prst="rect">
            <a:avLst/>
          </a:prstGeom>
        </p:spPr>
      </p:pic>
      <p:cxnSp>
        <p:nvCxnSpPr>
          <p:cNvPr id="10" name="Straight Connector 9"/>
          <p:cNvCxnSpPr/>
          <p:nvPr/>
        </p:nvCxnSpPr>
        <p:spPr>
          <a:xfrm>
            <a:off x="0" y="2630065"/>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600575"/>
            <a:ext cx="12192000" cy="952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a:stretch>
            <a:fillRect/>
          </a:stretch>
        </p:blipFill>
        <p:spPr>
          <a:xfrm>
            <a:off x="1843141" y="1154206"/>
            <a:ext cx="3280575" cy="19733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4487" y="603016"/>
            <a:ext cx="5612551" cy="531714"/>
          </a:xfrm>
          <a:prstGeom prst="rect">
            <a:avLst/>
          </a:prstGeom>
        </p:spPr>
      </p:pic>
      <p:sp>
        <p:nvSpPr>
          <p:cNvPr id="11" name="TextBox 10"/>
          <p:cNvSpPr txBox="1"/>
          <p:nvPr/>
        </p:nvSpPr>
        <p:spPr>
          <a:xfrm>
            <a:off x="545479" y="6395993"/>
            <a:ext cx="7488178" cy="430887"/>
          </a:xfrm>
          <a:prstGeom prst="rect">
            <a:avLst/>
          </a:prstGeom>
          <a:noFill/>
        </p:spPr>
        <p:txBody>
          <a:bodyPr wrap="square" rtlCol="0">
            <a:spAutoFit/>
          </a:bodyPr>
          <a:lstStyle/>
          <a:p>
            <a:r>
              <a:rPr lang="en-US" sz="1100" dirty="0"/>
              <a:t>This hypothetical example is for illustrative purposes only. Not based on any particular investment. Assumes 6% annual return. Investments will fluctuate and when redeemed, may be worth more or less than originally invested.</a:t>
            </a:r>
          </a:p>
        </p:txBody>
      </p:sp>
      <p:sp>
        <p:nvSpPr>
          <p:cNvPr id="2" name="TextBox 1"/>
          <p:cNvSpPr txBox="1"/>
          <p:nvPr/>
        </p:nvSpPr>
        <p:spPr>
          <a:xfrm>
            <a:off x="442274" y="1029023"/>
            <a:ext cx="2337368" cy="338554"/>
          </a:xfrm>
          <a:prstGeom prst="rect">
            <a:avLst/>
          </a:prstGeom>
          <a:noFill/>
        </p:spPr>
        <p:txBody>
          <a:bodyPr wrap="square" rtlCol="0">
            <a:spAutoFit/>
          </a:bodyPr>
          <a:lstStyle/>
          <a:p>
            <a:r>
              <a:rPr lang="en-US" sz="1600" dirty="0">
                <a:latin typeface="HurmeGeometricSans4 Bold" panose="020B0800020000000000" pitchFamily="34" charset="0"/>
              </a:rPr>
              <a:t>Premier VUL</a:t>
            </a:r>
          </a:p>
        </p:txBody>
      </p:sp>
    </p:spTree>
    <p:extLst>
      <p:ext uri="{BB962C8B-B14F-4D97-AF65-F5344CB8AC3E}">
        <p14:creationId xmlns:p14="http://schemas.microsoft.com/office/powerpoint/2010/main" val="1076563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$12,500 for 25 years</a:t>
            </a:r>
          </a:p>
        </p:txBody>
      </p:sp>
      <p:sp>
        <p:nvSpPr>
          <p:cNvPr id="4" name="Content Placeholder 3"/>
          <p:cNvSpPr>
            <a:spLocks noGrp="1"/>
          </p:cNvSpPr>
          <p:nvPr>
            <p:ph idx="1"/>
          </p:nvPr>
        </p:nvSpPr>
        <p:spPr/>
        <p:txBody>
          <a:bodyPr/>
          <a:lstStyle/>
          <a:p>
            <a:r>
              <a:rPr lang="en-US" dirty="0"/>
              <a:t>Tax-advantaged life insurance asset provides $1,337,855 to pay income taxes on distributions from the retirement income asset over 35 year time period and provides a death benefit for his beneficiaries</a:t>
            </a:r>
          </a:p>
        </p:txBody>
      </p:sp>
      <p:sp>
        <p:nvSpPr>
          <p:cNvPr id="5" name="TextBox 4"/>
          <p:cNvSpPr txBox="1"/>
          <p:nvPr/>
        </p:nvSpPr>
        <p:spPr>
          <a:xfrm>
            <a:off x="545479" y="6542314"/>
            <a:ext cx="7488178" cy="261610"/>
          </a:xfrm>
          <a:prstGeom prst="rect">
            <a:avLst/>
          </a:prstGeom>
          <a:noFill/>
        </p:spPr>
        <p:txBody>
          <a:bodyPr wrap="square" rtlCol="0">
            <a:spAutoFit/>
          </a:bodyPr>
          <a:lstStyle/>
          <a:p>
            <a:r>
              <a:rPr lang="en-US" sz="1100" dirty="0"/>
              <a:t>This is a hypothetical example for illustrative purposes only.</a:t>
            </a:r>
          </a:p>
        </p:txBody>
      </p:sp>
    </p:spTree>
    <p:extLst>
      <p:ext uri="{BB962C8B-B14F-4D97-AF65-F5344CB8AC3E}">
        <p14:creationId xmlns:p14="http://schemas.microsoft.com/office/powerpoint/2010/main" val="3612110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336" y="1298863"/>
            <a:ext cx="11585864" cy="5316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LIFT support from </a:t>
            </a:r>
            <a:r>
              <a:rPr lang="en-US" dirty="0" smtClean="0"/>
              <a:t>Fortress Brokerage Solutions</a:t>
            </a:r>
            <a:endParaRPr lang="en-US" dirty="0"/>
          </a:p>
        </p:txBody>
      </p:sp>
    </p:spTree>
    <p:extLst>
      <p:ext uri="{BB962C8B-B14F-4D97-AF65-F5344CB8AC3E}">
        <p14:creationId xmlns:p14="http://schemas.microsoft.com/office/powerpoint/2010/main" val="3120952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Bookmark this site:</a:t>
            </a:r>
          </a:p>
        </p:txBody>
      </p:sp>
      <p:sp>
        <p:nvSpPr>
          <p:cNvPr id="3" name="Content Placeholder 2"/>
          <p:cNvSpPr>
            <a:spLocks noGrp="1"/>
          </p:cNvSpPr>
          <p:nvPr>
            <p:ph idx="1"/>
          </p:nvPr>
        </p:nvSpPr>
        <p:spPr>
          <a:xfrm>
            <a:off x="914400" y="2487168"/>
            <a:ext cx="4833257" cy="735003"/>
          </a:xfrm>
        </p:spPr>
        <p:txBody>
          <a:bodyPr/>
          <a:lstStyle/>
          <a:p>
            <a:pPr marL="0" indent="0">
              <a:buNone/>
            </a:pPr>
            <a:r>
              <a:rPr lang="en-US" dirty="0">
                <a:hlinkClick r:id="rId3"/>
              </a:rPr>
              <a:t>https://www.fortressbrokerage.com/life_insurance_financial_tools.php</a:t>
            </a:r>
          </a:p>
        </p:txBody>
      </p:sp>
      <p:pic>
        <p:nvPicPr>
          <p:cNvPr id="4" name="Picture 3">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b="31988"/>
          <a:stretch/>
        </p:blipFill>
        <p:spPr>
          <a:xfrm>
            <a:off x="6626869" y="770619"/>
            <a:ext cx="4429059" cy="6087381"/>
          </a:xfrm>
          <a:prstGeom prst="rect">
            <a:avLst/>
          </a:prstGeom>
          <a:ln w="3175">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3079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LIFT – Life insurance as a financial tool</a:t>
            </a:r>
          </a:p>
        </p:txBody>
      </p:sp>
      <p:sp>
        <p:nvSpPr>
          <p:cNvPr id="4" name="Content Placeholder 3"/>
          <p:cNvSpPr>
            <a:spLocks noGrp="1"/>
          </p:cNvSpPr>
          <p:nvPr>
            <p:ph idx="1"/>
          </p:nvPr>
        </p:nvSpPr>
        <p:spPr/>
        <p:txBody>
          <a:bodyPr/>
          <a:lstStyle/>
          <a:p>
            <a:r>
              <a:rPr lang="en-US" dirty="0"/>
              <a:t>Help your clients protect their families during their working years</a:t>
            </a:r>
          </a:p>
          <a:p>
            <a:r>
              <a:rPr lang="en-US" dirty="0"/>
              <a:t>Become a source of supplemental retirement income </a:t>
            </a:r>
          </a:p>
          <a:p>
            <a:r>
              <a:rPr lang="en-US" dirty="0"/>
              <a:t>Transfer their financial legacy to their family</a:t>
            </a:r>
          </a:p>
        </p:txBody>
      </p:sp>
    </p:spTree>
    <p:extLst>
      <p:ext uri="{BB962C8B-B14F-4D97-AF65-F5344CB8AC3E}">
        <p14:creationId xmlns:p14="http://schemas.microsoft.com/office/powerpoint/2010/main" val="1819930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7" name="Content Placeholder 6"/>
          <p:cNvSpPr>
            <a:spLocks noGrp="1"/>
          </p:cNvSpPr>
          <p:nvPr>
            <p:ph idx="1"/>
          </p:nvPr>
        </p:nvSpPr>
        <p:spPr/>
        <p:txBody>
          <a:bodyPr/>
          <a:lstStyle/>
          <a:p>
            <a:pPr marL="0" indent="0">
              <a:buNone/>
            </a:pPr>
            <a:r>
              <a:rPr lang="en-US" b="1" kern="0" dirty="0"/>
              <a:t>Fortress Brokerage Solutions</a:t>
            </a:r>
          </a:p>
          <a:p>
            <a:pPr marL="0" indent="0">
              <a:buNone/>
            </a:pPr>
            <a:r>
              <a:rPr lang="en-US" kern="0" dirty="0"/>
              <a:t>(678)322-3040</a:t>
            </a:r>
            <a:endParaRPr lang="en-US" dirty="0"/>
          </a:p>
        </p:txBody>
      </p:sp>
      <p:sp>
        <p:nvSpPr>
          <p:cNvPr id="5" name="Content Placeholder 1"/>
          <p:cNvSpPr txBox="1">
            <a:spLocks/>
          </p:cNvSpPr>
          <p:nvPr/>
        </p:nvSpPr>
        <p:spPr>
          <a:xfrm>
            <a:off x="2015074" y="1888068"/>
            <a:ext cx="8229600" cy="3962400"/>
          </a:xfrm>
          <a:prstGeom prst="rect">
            <a:avLst/>
          </a:prstGeom>
        </p:spPr>
        <p:txBody>
          <a:bodyPr vert="horz" lIns="0" tIns="0" rIns="0" bIns="0" rtlCol="0">
            <a:noAutofit/>
          </a:bodyPr>
          <a:lstStyle>
            <a:lvl1pPr marL="0" indent="0" algn="l" rtl="0" eaLnBrk="1" fontAlgn="base" hangingPunct="1">
              <a:spcBef>
                <a:spcPct val="20000"/>
              </a:spcBef>
              <a:spcAft>
                <a:spcPct val="0"/>
              </a:spcAft>
              <a:buFont typeface="Times" pitchFamily="96" charset="0"/>
              <a:buNone/>
              <a:defRPr sz="24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2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20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sz="1600">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a:lstStyle>
          <a:p>
            <a:endParaRPr lang="en-US" kern="0" dirty="0"/>
          </a:p>
        </p:txBody>
      </p:sp>
      <p:sp>
        <p:nvSpPr>
          <p:cNvPr id="6" name="TextBox 5"/>
          <p:cNvSpPr txBox="1"/>
          <p:nvPr/>
        </p:nvSpPr>
        <p:spPr>
          <a:xfrm>
            <a:off x="0" y="5975436"/>
            <a:ext cx="4495800" cy="884858"/>
          </a:xfrm>
          <a:prstGeom prst="rect">
            <a:avLst/>
          </a:prstGeom>
          <a:noFill/>
        </p:spPr>
        <p:txBody>
          <a:bodyPr wrap="square" lIns="514351" tIns="0" rIns="0" bIns="342900" rtlCol="0" anchor="b" anchorCtr="0">
            <a:spAutoFit/>
          </a:bodyPr>
          <a:lstStyle/>
          <a:p>
            <a:pPr>
              <a:spcAft>
                <a:spcPts val="339"/>
              </a:spcAft>
            </a:pPr>
            <a:r>
              <a:rPr lang="en-US" sz="1000" b="1" dirty="0">
                <a:solidFill>
                  <a:srgbClr val="BD8E2D"/>
                </a:solidFill>
                <a:latin typeface="Arial" panose="020B0604020202020204"/>
              </a:rPr>
              <a:t>www.fortressbrokerage.com</a:t>
            </a:r>
          </a:p>
          <a:p>
            <a:pPr>
              <a:spcAft>
                <a:spcPts val="339"/>
              </a:spcAft>
            </a:pPr>
            <a:r>
              <a:rPr lang="en-US" sz="1000" dirty="0">
                <a:solidFill>
                  <a:srgbClr val="13182E"/>
                </a:solidFill>
                <a:latin typeface="Arial" panose="020B0604020202020204"/>
              </a:rPr>
              <a:t>6190 Powers Ferry Road, Suite 505 Atlanta, GA 30339</a:t>
            </a:r>
          </a:p>
          <a:p>
            <a:pPr>
              <a:spcAft>
                <a:spcPts val="339"/>
              </a:spcAft>
            </a:pPr>
            <a:r>
              <a:rPr lang="en-US" sz="1000" dirty="0">
                <a:solidFill>
                  <a:srgbClr val="13182E"/>
                </a:solidFill>
                <a:latin typeface="Arial" panose="020B0604020202020204"/>
              </a:rPr>
              <a:t>©2022 All Rights Reserved Fortress Brokerage Solutions.</a:t>
            </a:r>
          </a:p>
        </p:txBody>
      </p:sp>
    </p:spTree>
    <p:extLst>
      <p:ext uri="{BB962C8B-B14F-4D97-AF65-F5344CB8AC3E}">
        <p14:creationId xmlns:p14="http://schemas.microsoft.com/office/powerpoint/2010/main" val="4138697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6" y="1298864"/>
            <a:ext cx="11585864" cy="5330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noFill/>
        </p:spPr>
        <p:txBody>
          <a:bodyPr/>
          <a:lstStyle/>
          <a:p>
            <a:r>
              <a:rPr lang="en-US" dirty="0"/>
              <a:t>LIFT strategy:</a:t>
            </a:r>
            <a:br>
              <a:rPr lang="en-US" dirty="0"/>
            </a:br>
            <a:r>
              <a:rPr lang="en-US" dirty="0"/>
              <a:t>pre-pay retirement taxes</a:t>
            </a:r>
          </a:p>
        </p:txBody>
      </p:sp>
    </p:spTree>
    <p:extLst>
      <p:ext uri="{BB962C8B-B14F-4D97-AF65-F5344CB8AC3E}">
        <p14:creationId xmlns:p14="http://schemas.microsoft.com/office/powerpoint/2010/main" val="429852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307592"/>
            <a:ext cx="10363200" cy="960120"/>
          </a:xfrm>
        </p:spPr>
        <p:txBody>
          <a:bodyPr/>
          <a:lstStyle/>
          <a:p>
            <a:r>
              <a:rPr lang="en-US" dirty="0"/>
              <a:t>Target clients</a:t>
            </a:r>
          </a:p>
        </p:txBody>
      </p:sp>
      <p:sp>
        <p:nvSpPr>
          <p:cNvPr id="4" name="Content Placeholder 3"/>
          <p:cNvSpPr>
            <a:spLocks noGrp="1"/>
          </p:cNvSpPr>
          <p:nvPr>
            <p:ph idx="1"/>
          </p:nvPr>
        </p:nvSpPr>
        <p:spPr/>
        <p:txBody>
          <a:bodyPr/>
          <a:lstStyle/>
          <a:p>
            <a:r>
              <a:rPr lang="en-US" dirty="0"/>
              <a:t>Clients between the ages 30-50</a:t>
            </a:r>
          </a:p>
          <a:p>
            <a:r>
              <a:rPr lang="en-US" dirty="0"/>
              <a:t>Contributing the max amounts into their qualified plans but have income to put into other financial tools  </a:t>
            </a:r>
          </a:p>
        </p:txBody>
      </p:sp>
    </p:spTree>
    <p:extLst>
      <p:ext uri="{BB962C8B-B14F-4D97-AF65-F5344CB8AC3E}">
        <p14:creationId xmlns:p14="http://schemas.microsoft.com/office/powerpoint/2010/main" val="3911204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an inventory of your client’s toolbox</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3008625"/>
            <a:ext cx="9648000" cy="1457437"/>
          </a:xfrm>
          <a:prstGeom prst="rect">
            <a:avLst/>
          </a:prstGeom>
        </p:spPr>
      </p:pic>
    </p:spTree>
    <p:extLst>
      <p:ext uri="{BB962C8B-B14F-4D97-AF65-F5344CB8AC3E}">
        <p14:creationId xmlns:p14="http://schemas.microsoft.com/office/powerpoint/2010/main" val="3248653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Phases of life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23" y="2550726"/>
            <a:ext cx="10861648" cy="2031940"/>
          </a:xfrm>
          <a:prstGeom prst="rect">
            <a:avLst/>
          </a:prstGeom>
        </p:spPr>
      </p:pic>
    </p:spTree>
    <p:extLst>
      <p:ext uri="{BB962C8B-B14F-4D97-AF65-F5344CB8AC3E}">
        <p14:creationId xmlns:p14="http://schemas.microsoft.com/office/powerpoint/2010/main" val="407821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Retirement income assets</a:t>
            </a:r>
          </a:p>
        </p:txBody>
      </p:sp>
      <p:sp>
        <p:nvSpPr>
          <p:cNvPr id="4" name="Content Placeholder 3"/>
          <p:cNvSpPr>
            <a:spLocks noGrp="1"/>
          </p:cNvSpPr>
          <p:nvPr>
            <p:ph idx="1"/>
          </p:nvPr>
        </p:nvSpPr>
        <p:spPr/>
        <p:txBody>
          <a:bodyPr/>
          <a:lstStyle/>
          <a:p>
            <a:r>
              <a:rPr lang="en-US" dirty="0"/>
              <a:t>Qualified plan assets are a retirement income financial tool</a:t>
            </a:r>
          </a:p>
          <a:p>
            <a:r>
              <a:rPr lang="en-US" dirty="0"/>
              <a:t>Pre-tax contributions, but income taxed on distributions</a:t>
            </a:r>
          </a:p>
          <a:p>
            <a:r>
              <a:rPr lang="en-US" dirty="0"/>
              <a:t>What if your clients can pre-pay their income taxes in retirement?</a:t>
            </a:r>
          </a:p>
          <a:p>
            <a:pPr marL="0" indent="0">
              <a:buNone/>
            </a:pPr>
            <a:endParaRPr lang="en-US" dirty="0"/>
          </a:p>
        </p:txBody>
      </p:sp>
    </p:spTree>
    <p:extLst>
      <p:ext uri="{BB962C8B-B14F-4D97-AF65-F5344CB8AC3E}">
        <p14:creationId xmlns:p14="http://schemas.microsoft.com/office/powerpoint/2010/main" val="223444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income assets</a:t>
            </a:r>
          </a:p>
        </p:txBody>
      </p:sp>
      <p:pic>
        <p:nvPicPr>
          <p:cNvPr id="4" name="Picture 3"/>
          <p:cNvPicPr>
            <a:picLocks noChangeAspect="1"/>
          </p:cNvPicPr>
          <p:nvPr/>
        </p:nvPicPr>
        <p:blipFill>
          <a:blip r:embed="rId3"/>
          <a:stretch>
            <a:fillRect/>
          </a:stretch>
        </p:blipFill>
        <p:spPr>
          <a:xfrm>
            <a:off x="941365" y="2486581"/>
            <a:ext cx="10233070" cy="3690615"/>
          </a:xfrm>
          <a:prstGeom prst="rect">
            <a:avLst/>
          </a:prstGeom>
        </p:spPr>
      </p:pic>
    </p:spTree>
    <p:extLst>
      <p:ext uri="{BB962C8B-B14F-4D97-AF65-F5344CB8AC3E}">
        <p14:creationId xmlns:p14="http://schemas.microsoft.com/office/powerpoint/2010/main" val="2629702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Pre-pay options</a:t>
            </a:r>
          </a:p>
        </p:txBody>
      </p:sp>
      <p:sp>
        <p:nvSpPr>
          <p:cNvPr id="3" name="Content Placeholder 2"/>
          <p:cNvSpPr>
            <a:spLocks noGrp="1"/>
          </p:cNvSpPr>
          <p:nvPr>
            <p:ph idx="1"/>
          </p:nvPr>
        </p:nvSpPr>
        <p:spPr/>
        <p:txBody>
          <a:bodyPr/>
          <a:lstStyle/>
          <a:p>
            <a:r>
              <a:rPr lang="en-US" dirty="0"/>
              <a:t>Retirement income assets</a:t>
            </a:r>
          </a:p>
          <a:p>
            <a:pPr lvl="1"/>
            <a:r>
              <a:rPr lang="en-US" dirty="0"/>
              <a:t>Taxed at ordinary income rates</a:t>
            </a:r>
          </a:p>
          <a:p>
            <a:r>
              <a:rPr lang="en-US" dirty="0"/>
              <a:t>Capital assets (investments)</a:t>
            </a:r>
          </a:p>
          <a:p>
            <a:pPr lvl="1"/>
            <a:r>
              <a:rPr lang="en-US" dirty="0"/>
              <a:t>Sequence of returns</a:t>
            </a:r>
          </a:p>
          <a:p>
            <a:pPr lvl="1"/>
            <a:r>
              <a:rPr lang="en-US" dirty="0"/>
              <a:t>Income taxation</a:t>
            </a:r>
          </a:p>
          <a:p>
            <a:r>
              <a:rPr lang="en-US" dirty="0"/>
              <a:t>Tax-advantaged assets</a:t>
            </a:r>
          </a:p>
          <a:p>
            <a:pPr lvl="1"/>
            <a:r>
              <a:rPr lang="en-US" dirty="0"/>
              <a:t>Roth IRA </a:t>
            </a:r>
          </a:p>
          <a:p>
            <a:pPr lvl="1"/>
            <a:r>
              <a:rPr lang="en-US" dirty="0"/>
              <a:t>Roth conversion</a:t>
            </a:r>
          </a:p>
          <a:p>
            <a:pPr lvl="1"/>
            <a:r>
              <a:rPr lang="en-US" dirty="0"/>
              <a:t>Cash value life insurance</a:t>
            </a:r>
          </a:p>
        </p:txBody>
      </p:sp>
    </p:spTree>
    <p:extLst>
      <p:ext uri="{BB962C8B-B14F-4D97-AF65-F5344CB8AC3E}">
        <p14:creationId xmlns:p14="http://schemas.microsoft.com/office/powerpoint/2010/main" val="2258674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FORTRESS BROKERAGE">
      <a:dk1>
        <a:srgbClr val="58595B"/>
      </a:dk1>
      <a:lt1>
        <a:srgbClr val="FFFFFF"/>
      </a:lt1>
      <a:dk2>
        <a:srgbClr val="000000"/>
      </a:dk2>
      <a:lt2>
        <a:srgbClr val="FFFFFF"/>
      </a:lt2>
      <a:accent1>
        <a:srgbClr val="131944"/>
      </a:accent1>
      <a:accent2>
        <a:srgbClr val="BD8E2D"/>
      </a:accent2>
      <a:accent3>
        <a:srgbClr val="BD8E2D"/>
      </a:accent3>
      <a:accent4>
        <a:srgbClr val="13182E"/>
      </a:accent4>
      <a:accent5>
        <a:srgbClr val="BD8E2D"/>
      </a:accent5>
      <a:accent6>
        <a:srgbClr val="131944"/>
      </a:accent6>
      <a:hlink>
        <a:srgbClr val="6386CF"/>
      </a:hlink>
      <a:folHlink>
        <a:srgbClr val="BD8E2D"/>
      </a:folHlink>
    </a:clrScheme>
    <a:fontScheme name="FORTRESS BROKERAGE">
      <a:majorFont>
        <a:latin typeface="Hurme Geometric Sans 3 Bold"/>
        <a:ea typeface=""/>
        <a:cs typeface="Hurme Geometric Sans 3 Bold"/>
      </a:majorFont>
      <a:minorFont>
        <a:latin typeface="Hurme Geometric Sans 3 regular"/>
        <a:ea typeface=""/>
        <a:cs typeface="Hurme Geometric Sans 3 regula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96E311D-839F-4A05-8B9C-F80A2899F6A0}" vid="{B7EB9EA2-9176-4F8E-ADBA-88AF016AEF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Theme-FORTRESS BROKERAGE</Template>
  <TotalTime>2486</TotalTime>
  <Words>1785</Words>
  <Application>Microsoft Office PowerPoint</Application>
  <PresentationFormat>Widescreen</PresentationFormat>
  <Paragraphs>180</Paragraphs>
  <Slides>20</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ＭＳ Ｐゴシック</vt:lpstr>
      <vt:lpstr>Arial</vt:lpstr>
      <vt:lpstr>Calibri</vt:lpstr>
      <vt:lpstr>Courier New</vt:lpstr>
      <vt:lpstr>Hurme Geometric Sans 3 Bold</vt:lpstr>
      <vt:lpstr>Hurme Geometric Sans 3 regular</vt:lpstr>
      <vt:lpstr>HurmeGeometricSans3-Regular</vt:lpstr>
      <vt:lpstr>HurmeGeometricSans3-SemiBold</vt:lpstr>
      <vt:lpstr>HurmeGeometricSans4 Bold</vt:lpstr>
      <vt:lpstr>Times</vt:lpstr>
      <vt:lpstr>Times New Roman</vt:lpstr>
      <vt:lpstr>Times-Roman</vt:lpstr>
      <vt:lpstr>Theme1</vt:lpstr>
      <vt:lpstr>LIFT</vt:lpstr>
      <vt:lpstr>LIFT – Life insurance as a financial tool</vt:lpstr>
      <vt:lpstr>LIFT strategy: pre-pay retirement taxes</vt:lpstr>
      <vt:lpstr>Target clients</vt:lpstr>
      <vt:lpstr>Take an inventory of your client’s toolbox</vt:lpstr>
      <vt:lpstr>Phases of life</vt:lpstr>
      <vt:lpstr>Retirement income assets</vt:lpstr>
      <vt:lpstr>Retirement income assets</vt:lpstr>
      <vt:lpstr>Pre-pay options</vt:lpstr>
      <vt:lpstr>Tax-advantaged assets</vt:lpstr>
      <vt:lpstr>Case study - George</vt:lpstr>
      <vt:lpstr>Case study – George (at age 40)</vt:lpstr>
      <vt:lpstr>Case study – George (at age 65)</vt:lpstr>
      <vt:lpstr>At age 99, George has:</vt:lpstr>
      <vt:lpstr>What if he pre-paid retirement tax?</vt:lpstr>
      <vt:lpstr>PowerPoint Presentation</vt:lpstr>
      <vt:lpstr>For $12,500 for 25 years</vt:lpstr>
      <vt:lpstr>LIFT support from Fortress Brokerage Solutions</vt:lpstr>
      <vt:lpstr>Bookmark this site:</vt:lpstr>
      <vt:lpstr>Questions</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Holly D.</dc:creator>
  <cp:lastModifiedBy>PixelmonkStudios</cp:lastModifiedBy>
  <cp:revision>63</cp:revision>
  <dcterms:created xsi:type="dcterms:W3CDTF">2018-07-26T19:32:10Z</dcterms:created>
  <dcterms:modified xsi:type="dcterms:W3CDTF">2023-05-01T08:40:34Z</dcterms:modified>
</cp:coreProperties>
</file>